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65" r:id="rId5"/>
    <p:sldId id="266" r:id="rId6"/>
    <p:sldId id="267" r:id="rId7"/>
    <p:sldId id="268" r:id="rId8"/>
    <p:sldId id="269" r:id="rId9"/>
    <p:sldId id="261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22" autoAdjust="0"/>
  </p:normalViewPr>
  <p:slideViewPr>
    <p:cSldViewPr>
      <p:cViewPr varScale="1">
        <p:scale>
          <a:sx n="116" d="100"/>
          <a:sy n="116" d="100"/>
        </p:scale>
        <p:origin x="144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1. 5. 2012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1. 5. 2012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1. 5. 2012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1. 5. 2012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1. 5. 2012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1. 5. 2012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1. 5. 2012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1. 5. 2012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1. 5. 2012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1. 5. 2012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1. 5. 2012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9CFAE8C-A69C-467B-867D-0C26E8CC1E48}" type="datetimeFigureOut">
              <a:rPr lang="cs-CZ" smtClean="0"/>
              <a:t>1. 5. 2012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ot.cz/texty/prehled-linuxovych-distribuci/" TargetMode="External"/><Relationship Id="rId2" Type="http://schemas.openxmlformats.org/officeDocument/2006/relationships/hyperlink" Target="http://linuxzblizka.blog.zive.cz/2010/01/nejvetsi-vyhody-linux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linuxzblizka.blog.zive.cz/2010/01/nejvetsi-nevyhody-linux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alternativní operační systém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Linux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404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 smtClean="0"/>
              <a:t>Výhody Linuxu</a:t>
            </a:r>
            <a:r>
              <a:rPr lang="cs-CZ" sz="3600" baseline="30000" dirty="0" smtClean="0"/>
              <a:t>[1]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87624" y="1988840"/>
            <a:ext cx="6696744" cy="403244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cs-CZ" b="1" dirty="0" smtClean="0"/>
              <a:t>Distribuce:</a:t>
            </a:r>
            <a:r>
              <a:rPr lang="cs-CZ" dirty="0" smtClean="0"/>
              <a:t> </a:t>
            </a:r>
          </a:p>
          <a:p>
            <a:pPr lvl="1" algn="just"/>
            <a:r>
              <a:rPr lang="cs-CZ" dirty="0" smtClean="0"/>
              <a:t>Linux </a:t>
            </a:r>
            <a:r>
              <a:rPr lang="cs-CZ" dirty="0"/>
              <a:t>je dodáván ve velkém množství různých distribucí, tak aby pokryl individuální potřeby a vkus zákazníků. </a:t>
            </a:r>
            <a:endParaRPr lang="cs-CZ" dirty="0" smtClean="0"/>
          </a:p>
          <a:p>
            <a:pPr lvl="1" algn="just"/>
            <a:r>
              <a:rPr lang="cs-CZ" dirty="0" smtClean="0"/>
              <a:t>Například </a:t>
            </a:r>
            <a:r>
              <a:rPr lang="cs-CZ" dirty="0"/>
              <a:t>distribuci </a:t>
            </a:r>
            <a:r>
              <a:rPr lang="cs-CZ" dirty="0" err="1"/>
              <a:t>Ubuntu</a:t>
            </a:r>
            <a:r>
              <a:rPr lang="cs-CZ" dirty="0"/>
              <a:t> můžete získat v úpravě pro </a:t>
            </a:r>
            <a:r>
              <a:rPr lang="cs-CZ" dirty="0" err="1"/>
              <a:t>netbooky</a:t>
            </a:r>
            <a:r>
              <a:rPr lang="cs-CZ" dirty="0"/>
              <a:t>  (</a:t>
            </a:r>
            <a:r>
              <a:rPr lang="cs-CZ" dirty="0" err="1"/>
              <a:t>Ubuntu</a:t>
            </a:r>
            <a:r>
              <a:rPr lang="cs-CZ" dirty="0"/>
              <a:t> </a:t>
            </a:r>
            <a:r>
              <a:rPr lang="cs-CZ" dirty="0" err="1"/>
              <a:t>Netbook</a:t>
            </a:r>
            <a:r>
              <a:rPr lang="cs-CZ" dirty="0"/>
              <a:t> Remix), postarší slabší počítače (</a:t>
            </a:r>
            <a:r>
              <a:rPr lang="cs-CZ" dirty="0" err="1"/>
              <a:t>Xubuntu</a:t>
            </a:r>
            <a:r>
              <a:rPr lang="cs-CZ" dirty="0"/>
              <a:t>, </a:t>
            </a:r>
            <a:r>
              <a:rPr lang="cs-CZ" dirty="0" err="1"/>
              <a:t>Lubuntu</a:t>
            </a:r>
            <a:r>
              <a:rPr lang="cs-CZ" dirty="0"/>
              <a:t>), s prostředím KDE (</a:t>
            </a:r>
            <a:r>
              <a:rPr lang="cs-CZ" dirty="0" err="1"/>
              <a:t>Kubuntu</a:t>
            </a:r>
            <a:r>
              <a:rPr lang="cs-CZ" dirty="0"/>
              <a:t>), pro účely vzdělávání (</a:t>
            </a:r>
            <a:r>
              <a:rPr lang="cs-CZ" dirty="0" err="1"/>
              <a:t>Edubuntu</a:t>
            </a:r>
            <a:r>
              <a:rPr lang="cs-CZ" dirty="0"/>
              <a:t>), pro tvorbu grafiky a multimédií (</a:t>
            </a:r>
            <a:r>
              <a:rPr lang="cs-CZ" dirty="0" err="1"/>
              <a:t>Ubuntu</a:t>
            </a:r>
            <a:r>
              <a:rPr lang="cs-CZ" dirty="0"/>
              <a:t> Studio)… </a:t>
            </a:r>
            <a:endParaRPr lang="cs-CZ" dirty="0" smtClean="0"/>
          </a:p>
          <a:p>
            <a:pPr algn="just"/>
            <a:r>
              <a:rPr lang="cs-CZ" b="1" dirty="0" smtClean="0"/>
              <a:t>Bezpečnost:</a:t>
            </a:r>
            <a:r>
              <a:rPr lang="cs-CZ" dirty="0" smtClean="0"/>
              <a:t> </a:t>
            </a:r>
          </a:p>
          <a:p>
            <a:pPr lvl="1" algn="just"/>
            <a:r>
              <a:rPr lang="cs-CZ" dirty="0" smtClean="0"/>
              <a:t>Pro </a:t>
            </a:r>
            <a:r>
              <a:rPr lang="cs-CZ" dirty="0"/>
              <a:t>Linux neexistují životaschopné viry, červy a další </a:t>
            </a:r>
            <a:r>
              <a:rPr lang="cs-CZ" dirty="0" err="1"/>
              <a:t>malware</a:t>
            </a:r>
            <a:r>
              <a:rPr lang="cs-CZ" dirty="0"/>
              <a:t>. Tato havěť se na Linuxu nevyskytovala ani v minulosti a nic nenasvědčuje, že se objeví v budoucnosti.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0038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/>
              <a:t>Výhody Linuxu</a:t>
            </a:r>
            <a:r>
              <a:rPr lang="cs-CZ" sz="3600" baseline="30000" dirty="0"/>
              <a:t>[1]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87624" y="1988840"/>
            <a:ext cx="6696744" cy="4032448"/>
          </a:xfrm>
        </p:spPr>
        <p:txBody>
          <a:bodyPr>
            <a:normAutofit/>
          </a:bodyPr>
          <a:lstStyle/>
          <a:p>
            <a:pPr algn="just"/>
            <a:r>
              <a:rPr lang="cs-CZ" b="1" dirty="0"/>
              <a:t>Balíčkovací </a:t>
            </a:r>
            <a:r>
              <a:rPr lang="cs-CZ" b="1" dirty="0" smtClean="0"/>
              <a:t>systém:</a:t>
            </a:r>
            <a:r>
              <a:rPr lang="cs-CZ" dirty="0" smtClean="0"/>
              <a:t> </a:t>
            </a:r>
          </a:p>
          <a:p>
            <a:pPr lvl="1" algn="just"/>
            <a:r>
              <a:rPr lang="cs-CZ" dirty="0" smtClean="0"/>
              <a:t>Balíčkovací </a:t>
            </a:r>
            <a:r>
              <a:rPr lang="cs-CZ" dirty="0"/>
              <a:t>systém podstatně zjednodušuje přidávání, odebírání a aktualizaci aplikací. </a:t>
            </a:r>
            <a:endParaRPr lang="cs-CZ" dirty="0" smtClean="0"/>
          </a:p>
          <a:p>
            <a:pPr lvl="1" algn="just"/>
            <a:r>
              <a:rPr lang="cs-CZ" dirty="0" smtClean="0"/>
              <a:t>Váš </a:t>
            </a:r>
            <a:r>
              <a:rPr lang="cs-CZ" dirty="0"/>
              <a:t>distributor udržuje přímo pro vaši distribuci oficiální </a:t>
            </a:r>
            <a:r>
              <a:rPr lang="cs-CZ" dirty="0" err="1" smtClean="0"/>
              <a:t>repozitář</a:t>
            </a:r>
            <a:r>
              <a:rPr lang="cs-CZ" dirty="0" smtClean="0"/>
              <a:t>, </a:t>
            </a:r>
            <a:r>
              <a:rPr lang="cs-CZ" dirty="0"/>
              <a:t>který obsahuje veškerý dostupný relevantní software (tj. i od jiných výrobců). </a:t>
            </a:r>
            <a:endParaRPr lang="cs-CZ" dirty="0" smtClean="0"/>
          </a:p>
          <a:p>
            <a:pPr lvl="1" algn="just"/>
            <a:r>
              <a:rPr lang="cs-CZ" dirty="0" smtClean="0"/>
              <a:t>Uložené </a:t>
            </a:r>
            <a:r>
              <a:rPr lang="cs-CZ" dirty="0"/>
              <a:t>položky jsou otestovány, upraveny na míru konkrétní distribuci a digitálně podepsány. </a:t>
            </a:r>
            <a:endParaRPr lang="cs-CZ" dirty="0" smtClean="0"/>
          </a:p>
          <a:p>
            <a:pPr lvl="1" algn="just"/>
            <a:r>
              <a:rPr lang="cs-CZ" dirty="0" smtClean="0"/>
              <a:t>Dále </a:t>
            </a:r>
            <a:r>
              <a:rPr lang="cs-CZ" dirty="0"/>
              <a:t>máte jistotu, že si nenainstalujete příliš starou verzi nebo nestabilní vývojovou verzi, trial a demo programy, pirátský software, </a:t>
            </a:r>
            <a:r>
              <a:rPr lang="cs-CZ" dirty="0" err="1"/>
              <a:t>spyware</a:t>
            </a:r>
            <a:r>
              <a:rPr lang="cs-CZ" dirty="0"/>
              <a:t> a </a:t>
            </a:r>
            <a:r>
              <a:rPr lang="cs-CZ" dirty="0" err="1"/>
              <a:t>malware</a:t>
            </a:r>
            <a:r>
              <a:rPr lang="cs-CZ" dirty="0"/>
              <a:t>… </a:t>
            </a:r>
            <a:endParaRPr lang="cs-CZ" dirty="0" smtClean="0"/>
          </a:p>
          <a:p>
            <a:pPr lvl="1"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66532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/>
              <a:t>Výhody Linuxu</a:t>
            </a:r>
            <a:r>
              <a:rPr lang="cs-CZ" sz="3600" baseline="30000" dirty="0"/>
              <a:t>[1]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87624" y="1988840"/>
            <a:ext cx="6696744" cy="432048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cs-CZ" b="1" dirty="0" err="1" smtClean="0"/>
              <a:t>Bezúdržbovost</a:t>
            </a:r>
            <a:r>
              <a:rPr lang="cs-CZ" b="1" dirty="0" smtClean="0"/>
              <a:t>:</a:t>
            </a:r>
            <a:r>
              <a:rPr lang="cs-CZ" dirty="0" smtClean="0"/>
              <a:t> </a:t>
            </a:r>
          </a:p>
          <a:p>
            <a:pPr lvl="1" algn="just"/>
            <a:r>
              <a:rPr lang="cs-CZ" dirty="0" smtClean="0"/>
              <a:t>V </a:t>
            </a:r>
            <a:r>
              <a:rPr lang="cs-CZ" dirty="0"/>
              <a:t>Linuxu není potřeba “čistit a uklízet” systém; nepotřebujete tedy aplikace typu </a:t>
            </a:r>
            <a:r>
              <a:rPr lang="cs-CZ" dirty="0" err="1"/>
              <a:t>CCleaner</a:t>
            </a:r>
            <a:r>
              <a:rPr lang="cs-CZ" dirty="0"/>
              <a:t>. </a:t>
            </a:r>
            <a:endParaRPr lang="cs-CZ" dirty="0" smtClean="0"/>
          </a:p>
          <a:p>
            <a:pPr lvl="1" algn="just"/>
            <a:r>
              <a:rPr lang="cs-CZ" dirty="0" smtClean="0"/>
              <a:t>Linux </a:t>
            </a:r>
            <a:r>
              <a:rPr lang="cs-CZ" dirty="0"/>
              <a:t>po nainstalování prostě funguje do nekonečna. Nemusíte nikdy defragmentovat disk, bezpečnostní aktualizace ani nové instalace neobtěžují nutností restartovat počítač</a:t>
            </a:r>
            <a:r>
              <a:rPr lang="cs-CZ" dirty="0" smtClean="0"/>
              <a:t>…</a:t>
            </a:r>
          </a:p>
          <a:p>
            <a:pPr algn="just"/>
            <a:r>
              <a:rPr lang="cs-CZ" b="1" dirty="0" smtClean="0"/>
              <a:t>Licence:</a:t>
            </a:r>
            <a:r>
              <a:rPr lang="cs-CZ" dirty="0" smtClean="0"/>
              <a:t> </a:t>
            </a:r>
          </a:p>
          <a:p>
            <a:pPr lvl="1" algn="just"/>
            <a:r>
              <a:rPr lang="cs-CZ" dirty="0" smtClean="0"/>
              <a:t>U </a:t>
            </a:r>
            <a:r>
              <a:rPr lang="cs-CZ" dirty="0"/>
              <a:t>Linuxu </a:t>
            </a:r>
            <a:r>
              <a:rPr lang="cs-CZ" dirty="0" smtClean="0"/>
              <a:t>můžete: </a:t>
            </a:r>
          </a:p>
          <a:p>
            <a:pPr lvl="2" algn="just"/>
            <a:r>
              <a:rPr lang="cs-CZ" dirty="0" smtClean="0"/>
              <a:t>provádět </a:t>
            </a:r>
            <a:r>
              <a:rPr lang="cs-CZ" dirty="0"/>
              <a:t>bezplatně neomezený počet instalací, </a:t>
            </a:r>
            <a:endParaRPr lang="cs-CZ" dirty="0" smtClean="0"/>
          </a:p>
          <a:p>
            <a:pPr lvl="2" algn="just"/>
            <a:r>
              <a:rPr lang="cs-CZ" dirty="0" smtClean="0"/>
              <a:t>distribuci </a:t>
            </a:r>
            <a:r>
              <a:rPr lang="cs-CZ" dirty="0"/>
              <a:t>libovolně využívat (např. půjčování počítače), </a:t>
            </a:r>
            <a:endParaRPr lang="cs-CZ" dirty="0" smtClean="0"/>
          </a:p>
          <a:p>
            <a:pPr lvl="2" algn="just"/>
            <a:r>
              <a:rPr lang="cs-CZ" dirty="0" smtClean="0"/>
              <a:t>vytvořit </a:t>
            </a:r>
            <a:r>
              <a:rPr lang="cs-CZ" dirty="0"/>
              <a:t>si jakýkoli počet záloh instalačního média, </a:t>
            </a:r>
            <a:endParaRPr lang="cs-CZ" dirty="0" smtClean="0"/>
          </a:p>
          <a:p>
            <a:pPr lvl="2" algn="just"/>
            <a:r>
              <a:rPr lang="cs-CZ" dirty="0" smtClean="0"/>
              <a:t>legálně </a:t>
            </a:r>
            <a:r>
              <a:rPr lang="cs-CZ" dirty="0"/>
              <a:t>bezplatně stahovat distribuci z Internetu přímo od výrobce…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54752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/>
              <a:t>Výhody Linuxu</a:t>
            </a:r>
            <a:r>
              <a:rPr lang="cs-CZ" sz="3600" baseline="30000" dirty="0"/>
              <a:t>[1]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87624" y="1988840"/>
            <a:ext cx="6696744" cy="403244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cs-CZ" b="1" dirty="0" smtClean="0"/>
              <a:t>Vybavenost:</a:t>
            </a:r>
            <a:r>
              <a:rPr lang="cs-CZ" dirty="0" smtClean="0"/>
              <a:t> </a:t>
            </a:r>
          </a:p>
          <a:p>
            <a:pPr lvl="1" algn="just"/>
            <a:r>
              <a:rPr lang="cs-CZ" dirty="0" smtClean="0"/>
              <a:t>S </a:t>
            </a:r>
            <a:r>
              <a:rPr lang="cs-CZ" dirty="0"/>
              <a:t>distribucí se dodává i veškerý všeobecně potřebný software jako kancelářský balík, nástroje pro práci s grafikou nebo IM klient. Vhodně zvolené distribuce poskytují i speciální software pro vaše speciální potřeby. </a:t>
            </a:r>
            <a:endParaRPr lang="cs-CZ" dirty="0" smtClean="0"/>
          </a:p>
          <a:p>
            <a:pPr algn="just"/>
            <a:r>
              <a:rPr lang="cs-CZ" b="1" dirty="0"/>
              <a:t>Vývojový </a:t>
            </a:r>
            <a:r>
              <a:rPr lang="cs-CZ" b="1" dirty="0" smtClean="0"/>
              <a:t>cyklus: </a:t>
            </a:r>
          </a:p>
          <a:p>
            <a:pPr lvl="1" algn="just"/>
            <a:r>
              <a:rPr lang="cs-CZ" dirty="0" smtClean="0"/>
              <a:t>Distributoři </a:t>
            </a:r>
            <a:r>
              <a:rPr lang="cs-CZ" dirty="0"/>
              <a:t>uvolňují nové verze distribucí v podstatně kratších časových intervalech, než Microsoft uvolňuje nové verze Windows. </a:t>
            </a:r>
            <a:endParaRPr lang="cs-CZ" dirty="0" smtClean="0"/>
          </a:p>
          <a:p>
            <a:pPr algn="just"/>
            <a:r>
              <a:rPr lang="cs-CZ" b="1" dirty="0"/>
              <a:t>Live </a:t>
            </a:r>
            <a:r>
              <a:rPr lang="cs-CZ" b="1" dirty="0" smtClean="0"/>
              <a:t>CD:</a:t>
            </a:r>
            <a:r>
              <a:rPr lang="cs-CZ" dirty="0" smtClean="0"/>
              <a:t> </a:t>
            </a:r>
          </a:p>
          <a:p>
            <a:pPr lvl="1" algn="just"/>
            <a:r>
              <a:rPr lang="cs-CZ" dirty="0" smtClean="0"/>
              <a:t>Můžete </a:t>
            </a:r>
            <a:r>
              <a:rPr lang="cs-CZ" dirty="0"/>
              <a:t>si stáhnout plnohodnotnou live CD/DVD distribuci, která nevyžaduje žádnou instalaci. </a:t>
            </a:r>
            <a:endParaRPr lang="cs-CZ" dirty="0" smtClean="0"/>
          </a:p>
          <a:p>
            <a:pPr lvl="1" algn="just"/>
            <a:r>
              <a:rPr lang="cs-CZ" dirty="0" smtClean="0"/>
              <a:t>Můžete </a:t>
            </a:r>
            <a:r>
              <a:rPr lang="cs-CZ" dirty="0"/>
              <a:t>tak například zkoušet různé distribuce a nebo mít svůj Linux stále při sobě. Podobně lze vytvořit “live </a:t>
            </a:r>
            <a:r>
              <a:rPr lang="cs-CZ" dirty="0" err="1"/>
              <a:t>flash</a:t>
            </a:r>
            <a:r>
              <a:rPr lang="cs-CZ" dirty="0"/>
              <a:t> disk”.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70255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 smtClean="0"/>
              <a:t>Nevýhody Linuxu</a:t>
            </a:r>
            <a:r>
              <a:rPr lang="cs-CZ" sz="3600" baseline="30000" dirty="0" smtClean="0"/>
              <a:t>[3]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87624" y="1628800"/>
            <a:ext cx="6696744" cy="4536504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cs-CZ" b="1" dirty="0" smtClean="0"/>
              <a:t>Hardware:</a:t>
            </a:r>
          </a:p>
          <a:p>
            <a:pPr lvl="1" algn="just"/>
            <a:r>
              <a:rPr lang="cs-CZ" dirty="0" smtClean="0"/>
              <a:t>Spousta </a:t>
            </a:r>
            <a:r>
              <a:rPr lang="cs-CZ" dirty="0"/>
              <a:t>modelů hardwaru nemá zajištěnou podporu pro Linux. </a:t>
            </a:r>
            <a:endParaRPr lang="cs-CZ" dirty="0" smtClean="0"/>
          </a:p>
          <a:p>
            <a:pPr lvl="1" algn="just"/>
            <a:r>
              <a:rPr lang="cs-CZ" dirty="0" smtClean="0"/>
              <a:t>Mnoho </a:t>
            </a:r>
            <a:r>
              <a:rPr lang="cs-CZ" dirty="0"/>
              <a:t>z těchto modelů nejde vůbec korektně zprovoznit</a:t>
            </a:r>
            <a:r>
              <a:rPr lang="cs-CZ" dirty="0" smtClean="0"/>
              <a:t>.</a:t>
            </a:r>
          </a:p>
          <a:p>
            <a:pPr algn="just"/>
            <a:r>
              <a:rPr lang="cs-CZ" b="1" dirty="0" smtClean="0"/>
              <a:t>Software: </a:t>
            </a:r>
          </a:p>
          <a:p>
            <a:pPr lvl="1" algn="just"/>
            <a:r>
              <a:rPr lang="cs-CZ" dirty="0" smtClean="0"/>
              <a:t>Problém </a:t>
            </a:r>
            <a:r>
              <a:rPr lang="cs-CZ" dirty="0"/>
              <a:t>s nedostatkem softwaru vyvíjených ve verzi pro Linux se týká </a:t>
            </a:r>
            <a:r>
              <a:rPr lang="cs-CZ" dirty="0" smtClean="0"/>
              <a:t>především:</a:t>
            </a:r>
          </a:p>
          <a:p>
            <a:pPr lvl="2" algn="just"/>
            <a:r>
              <a:rPr lang="cs-CZ" b="1" dirty="0" smtClean="0"/>
              <a:t>Graficky </a:t>
            </a:r>
            <a:r>
              <a:rPr lang="cs-CZ" b="1" dirty="0"/>
              <a:t>náročné 3D hry</a:t>
            </a:r>
            <a:r>
              <a:rPr lang="cs-CZ" dirty="0"/>
              <a:t> - Na Linuxu existuje pouze několik málo nativních 3D </a:t>
            </a:r>
            <a:r>
              <a:rPr lang="cs-CZ" dirty="0" smtClean="0"/>
              <a:t>her</a:t>
            </a:r>
          </a:p>
          <a:p>
            <a:pPr lvl="2" algn="just"/>
            <a:r>
              <a:rPr lang="cs-CZ" b="1" dirty="0" smtClean="0"/>
              <a:t>Profesionální </a:t>
            </a:r>
            <a:r>
              <a:rPr lang="cs-CZ" b="1" dirty="0"/>
              <a:t>aplikace</a:t>
            </a:r>
            <a:r>
              <a:rPr lang="cs-CZ" dirty="0"/>
              <a:t> (například </a:t>
            </a:r>
            <a:r>
              <a:rPr lang="cs-CZ" dirty="0" err="1" smtClean="0"/>
              <a:t>AutoCAD</a:t>
            </a:r>
            <a:r>
              <a:rPr lang="cs-CZ" dirty="0" smtClean="0"/>
              <a:t>)</a:t>
            </a:r>
          </a:p>
          <a:p>
            <a:pPr lvl="2" algn="just"/>
            <a:r>
              <a:rPr lang="cs-CZ" b="1" dirty="0" smtClean="0"/>
              <a:t>Aplikace </a:t>
            </a:r>
            <a:r>
              <a:rPr lang="cs-CZ" b="1" dirty="0"/>
              <a:t>regionálně nebo kulturně omezené</a:t>
            </a:r>
            <a:r>
              <a:rPr lang="cs-CZ" dirty="0"/>
              <a:t> - </a:t>
            </a:r>
            <a:r>
              <a:rPr lang="cs-CZ" dirty="0" smtClean="0"/>
              <a:t>jedná </a:t>
            </a:r>
            <a:r>
              <a:rPr lang="cs-CZ" dirty="0"/>
              <a:t>se například o produkty zaměřené na české účetnictví nebo </a:t>
            </a:r>
            <a:r>
              <a:rPr lang="cs-CZ" dirty="0" smtClean="0"/>
              <a:t>české právo</a:t>
            </a:r>
          </a:p>
          <a:p>
            <a:pPr algn="just"/>
            <a:r>
              <a:rPr lang="cs-CZ" dirty="0"/>
              <a:t>Linux zůstává na poli softwaru pro osobní počítače </a:t>
            </a:r>
            <a:r>
              <a:rPr lang="cs-CZ" b="1" dirty="0"/>
              <a:t>velmi okrajovým</a:t>
            </a:r>
            <a:r>
              <a:rPr lang="cs-CZ" dirty="0"/>
              <a:t> operačním systémem</a:t>
            </a:r>
            <a:r>
              <a:rPr lang="cs-CZ" dirty="0" smtClean="0"/>
              <a:t>.</a:t>
            </a:r>
          </a:p>
          <a:p>
            <a:pPr algn="just"/>
            <a:r>
              <a:rPr lang="cs-CZ" dirty="0" smtClean="0"/>
              <a:t>Zkušenosti </a:t>
            </a:r>
            <a:r>
              <a:rPr lang="cs-CZ" dirty="0"/>
              <a:t>s Linuxem obvykle zaměstnavatel/úřad práce </a:t>
            </a:r>
            <a:r>
              <a:rPr lang="cs-CZ" b="1" dirty="0"/>
              <a:t>neuzná </a:t>
            </a:r>
            <a:r>
              <a:rPr lang="cs-CZ" dirty="0"/>
              <a:t>jako “znalost práce na PC”.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73717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 smtClean="0"/>
              <a:t>Linuxové distribuce</a:t>
            </a:r>
            <a:r>
              <a:rPr lang="cs-CZ" sz="3600" baseline="30000" dirty="0" smtClean="0"/>
              <a:t>[2]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87624" y="1628800"/>
            <a:ext cx="6696744" cy="439248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dirty="0" smtClean="0"/>
              <a:t>Nejčastěji používané linuxové distribuce:</a:t>
            </a:r>
          </a:p>
          <a:p>
            <a:pPr lvl="1" algn="just"/>
            <a:r>
              <a:rPr lang="cs-CZ" b="1" dirty="0" err="1" smtClean="0"/>
              <a:t>Debian</a:t>
            </a:r>
            <a:r>
              <a:rPr lang="cs-CZ" dirty="0" smtClean="0"/>
              <a:t> </a:t>
            </a:r>
          </a:p>
          <a:p>
            <a:pPr lvl="2" algn="just"/>
            <a:r>
              <a:rPr lang="cs-CZ" dirty="0" smtClean="0"/>
              <a:t>Je </a:t>
            </a:r>
            <a:r>
              <a:rPr lang="cs-CZ" dirty="0"/>
              <a:t>jednou z nejrozsáhlejších distribucí vůbec, která je navíc plně vyvíjena komunitou. </a:t>
            </a:r>
            <a:endParaRPr lang="cs-CZ" dirty="0" smtClean="0"/>
          </a:p>
          <a:p>
            <a:pPr lvl="2" algn="just"/>
            <a:r>
              <a:rPr lang="cs-CZ" dirty="0" smtClean="0"/>
              <a:t>Podporuje </a:t>
            </a:r>
            <a:r>
              <a:rPr lang="cs-CZ" dirty="0"/>
              <a:t>jedenáct platforem a pro všechny z nich má k dispozici více než 15000 balíčků</a:t>
            </a:r>
            <a:r>
              <a:rPr lang="cs-CZ" dirty="0" smtClean="0"/>
              <a:t>. </a:t>
            </a:r>
          </a:p>
          <a:p>
            <a:pPr lvl="1" algn="just"/>
            <a:r>
              <a:rPr lang="cs-CZ" b="1" dirty="0"/>
              <a:t>Fedora </a:t>
            </a:r>
            <a:endParaRPr lang="cs-CZ" b="1" dirty="0" smtClean="0"/>
          </a:p>
          <a:p>
            <a:pPr lvl="2" algn="just"/>
            <a:r>
              <a:rPr lang="cs-CZ" dirty="0" smtClean="0"/>
              <a:t>Je </a:t>
            </a:r>
            <a:r>
              <a:rPr lang="cs-CZ" dirty="0"/>
              <a:t>kompletní operační systém, který vznikl jako nekomerční odnož </a:t>
            </a:r>
            <a:r>
              <a:rPr lang="cs-CZ" dirty="0" err="1"/>
              <a:t>Red</a:t>
            </a:r>
            <a:r>
              <a:rPr lang="cs-CZ" dirty="0"/>
              <a:t> </a:t>
            </a:r>
            <a:r>
              <a:rPr lang="cs-CZ" dirty="0" err="1"/>
              <a:t>Hat</a:t>
            </a:r>
            <a:r>
              <a:rPr lang="cs-CZ" dirty="0"/>
              <a:t> Linuxu. </a:t>
            </a:r>
            <a:endParaRPr lang="cs-CZ" dirty="0" smtClean="0"/>
          </a:p>
          <a:p>
            <a:pPr lvl="2" algn="just"/>
            <a:r>
              <a:rPr lang="cs-CZ" dirty="0" smtClean="0"/>
              <a:t>Vyvíjí </a:t>
            </a:r>
            <a:r>
              <a:rPr lang="cs-CZ" dirty="0"/>
              <a:t>ho komunita vývojářů za podpory firmy </a:t>
            </a:r>
            <a:r>
              <a:rPr lang="cs-CZ" dirty="0" err="1"/>
              <a:t>Red</a:t>
            </a:r>
            <a:r>
              <a:rPr lang="cs-CZ" dirty="0"/>
              <a:t> </a:t>
            </a:r>
            <a:r>
              <a:rPr lang="cs-CZ" dirty="0" err="1"/>
              <a:t>Hat</a:t>
            </a:r>
            <a:r>
              <a:rPr lang="cs-CZ" dirty="0" smtClean="0"/>
              <a:t>.</a:t>
            </a:r>
          </a:p>
          <a:p>
            <a:pPr lvl="1" algn="just"/>
            <a:r>
              <a:rPr lang="cs-CZ" b="1" dirty="0" err="1" smtClean="0"/>
              <a:t>Gentoo</a:t>
            </a:r>
            <a:endParaRPr lang="cs-CZ" dirty="0" smtClean="0"/>
          </a:p>
          <a:p>
            <a:pPr lvl="2" algn="just"/>
            <a:r>
              <a:rPr lang="cs-CZ" dirty="0" smtClean="0"/>
              <a:t>Používá </a:t>
            </a:r>
            <a:r>
              <a:rPr lang="cs-CZ" dirty="0"/>
              <a:t>systém podobný BSD portům zvaný </a:t>
            </a:r>
            <a:r>
              <a:rPr lang="cs-CZ" dirty="0" err="1"/>
              <a:t>Portage</a:t>
            </a:r>
            <a:r>
              <a:rPr lang="cs-CZ" dirty="0"/>
              <a:t>. </a:t>
            </a:r>
            <a:endParaRPr lang="cs-CZ" dirty="0" smtClean="0"/>
          </a:p>
          <a:p>
            <a:pPr lvl="2" algn="just"/>
            <a:r>
              <a:rPr lang="cs-CZ" dirty="0" err="1" smtClean="0"/>
              <a:t>Portage</a:t>
            </a:r>
            <a:r>
              <a:rPr lang="cs-CZ" dirty="0" smtClean="0"/>
              <a:t> </a:t>
            </a:r>
            <a:r>
              <a:rPr lang="cs-CZ" dirty="0"/>
              <a:t>je systém správy balíčků, umožňující velkou pružnost při instalaci a údržbě softwaru v </a:t>
            </a:r>
            <a:r>
              <a:rPr lang="cs-CZ" dirty="0" err="1"/>
              <a:t>Gentoo</a:t>
            </a:r>
            <a:r>
              <a:rPr lang="cs-CZ" dirty="0"/>
              <a:t>. 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01781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 smtClean="0"/>
              <a:t>Linuxové distribuce</a:t>
            </a:r>
            <a:r>
              <a:rPr lang="cs-CZ" sz="3600" baseline="30000" dirty="0" smtClean="0"/>
              <a:t>[2]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87624" y="1628800"/>
            <a:ext cx="6696744" cy="439248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cs-CZ" dirty="0" smtClean="0"/>
              <a:t>Nejčastěji používané linuxové distribuce:</a:t>
            </a:r>
          </a:p>
          <a:p>
            <a:pPr lvl="1" algn="just"/>
            <a:r>
              <a:rPr lang="cs-CZ" b="1" dirty="0" err="1"/>
              <a:t>Knoppix</a:t>
            </a:r>
            <a:r>
              <a:rPr lang="cs-CZ" dirty="0"/>
              <a:t> </a:t>
            </a:r>
            <a:endParaRPr lang="cs-CZ" dirty="0" smtClean="0"/>
          </a:p>
          <a:p>
            <a:pPr lvl="2" algn="just"/>
            <a:r>
              <a:rPr lang="cs-CZ" dirty="0" smtClean="0"/>
              <a:t>Je </a:t>
            </a:r>
            <a:r>
              <a:rPr lang="cs-CZ" dirty="0"/>
              <a:t>live operační systém na CD nebo DVD obsahující široký výběr software, automatickou detekci hardware, podporu pro mnoho grafických karet, zvukových karet a dalších periferií</a:t>
            </a:r>
            <a:r>
              <a:rPr lang="cs-CZ" dirty="0" smtClean="0"/>
              <a:t>.</a:t>
            </a:r>
          </a:p>
          <a:p>
            <a:pPr lvl="1" algn="just"/>
            <a:r>
              <a:rPr lang="cs-CZ" b="1" dirty="0" err="1"/>
              <a:t>Mandriva</a:t>
            </a:r>
            <a:r>
              <a:rPr lang="cs-CZ" dirty="0"/>
              <a:t> </a:t>
            </a:r>
            <a:endParaRPr lang="cs-CZ" dirty="0" smtClean="0"/>
          </a:p>
          <a:p>
            <a:pPr lvl="2" algn="just"/>
            <a:r>
              <a:rPr lang="cs-CZ" dirty="0" smtClean="0"/>
              <a:t>Je </a:t>
            </a:r>
            <a:r>
              <a:rPr lang="cs-CZ" dirty="0"/>
              <a:t>určena především pro uživatele kancelářských aplikací a multimédií a </a:t>
            </a:r>
            <a:r>
              <a:rPr lang="cs-CZ" dirty="0" err="1"/>
              <a:t>vyníká</a:t>
            </a:r>
            <a:r>
              <a:rPr lang="cs-CZ" dirty="0"/>
              <a:t> svou komplexností a snadnou správou. </a:t>
            </a:r>
            <a:endParaRPr lang="cs-CZ" dirty="0" smtClean="0"/>
          </a:p>
          <a:p>
            <a:pPr lvl="2" algn="just"/>
            <a:r>
              <a:rPr lang="cs-CZ" dirty="0" smtClean="0"/>
              <a:t>Je </a:t>
            </a:r>
            <a:r>
              <a:rPr lang="cs-CZ" dirty="0"/>
              <a:t>velmi rozsáhlá a obsahuje většinu dnes dostupného software</a:t>
            </a:r>
            <a:r>
              <a:rPr lang="cs-CZ" dirty="0" smtClean="0"/>
              <a:t>.</a:t>
            </a:r>
          </a:p>
          <a:p>
            <a:pPr lvl="1" algn="just"/>
            <a:r>
              <a:rPr lang="cs-CZ" b="1" dirty="0" err="1" smtClean="0"/>
              <a:t>Ubuntu</a:t>
            </a:r>
            <a:r>
              <a:rPr lang="cs-CZ" dirty="0" smtClean="0"/>
              <a:t> </a:t>
            </a:r>
          </a:p>
          <a:p>
            <a:pPr lvl="2" algn="just"/>
            <a:r>
              <a:rPr lang="cs-CZ" dirty="0" err="1"/>
              <a:t>Ubuntu</a:t>
            </a:r>
            <a:r>
              <a:rPr lang="cs-CZ" dirty="0"/>
              <a:t> je kompletní operační systém založený na Linuxu. </a:t>
            </a:r>
            <a:endParaRPr lang="cs-CZ" dirty="0" smtClean="0"/>
          </a:p>
          <a:p>
            <a:pPr lvl="2" algn="just"/>
            <a:r>
              <a:rPr lang="cs-CZ" dirty="0" smtClean="0"/>
              <a:t>Je </a:t>
            </a:r>
            <a:r>
              <a:rPr lang="cs-CZ" dirty="0"/>
              <a:t>volně dostupný a k dispozici je komunitní i profesionální podpora.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577749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87624" y="764704"/>
            <a:ext cx="6885384" cy="4680520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Autor: 	</a:t>
            </a:r>
            <a:r>
              <a:rPr lang="cs-CZ" smtClean="0"/>
              <a:t>	</a:t>
            </a:r>
            <a:r>
              <a:rPr lang="cs-CZ" smtClean="0"/>
              <a:t>	Petr </a:t>
            </a:r>
            <a:r>
              <a:rPr lang="cs-CZ" dirty="0" smtClean="0"/>
              <a:t>Machálek</a:t>
            </a:r>
          </a:p>
          <a:p>
            <a:r>
              <a:rPr lang="cs-CZ" dirty="0" smtClean="0"/>
              <a:t>Vzdělávací oblast:	Člověk a svět práce</a:t>
            </a:r>
          </a:p>
          <a:p>
            <a:r>
              <a:rPr lang="cs-CZ" dirty="0" smtClean="0"/>
              <a:t>Vzdělávací obor: 	Digitální technologie</a:t>
            </a:r>
          </a:p>
          <a:p>
            <a:r>
              <a:rPr lang="cs-CZ" dirty="0" smtClean="0"/>
              <a:t>Ročník: 		9.</a:t>
            </a:r>
          </a:p>
          <a:p>
            <a:r>
              <a:rPr lang="cs-CZ" dirty="0" smtClean="0"/>
              <a:t>Období použití: 	</a:t>
            </a:r>
            <a:r>
              <a:rPr lang="cs-CZ" dirty="0"/>
              <a:t>	</a:t>
            </a:r>
            <a:r>
              <a:rPr lang="cs-CZ" dirty="0" smtClean="0"/>
              <a:t>2. </a:t>
            </a:r>
            <a:r>
              <a:rPr lang="cs-CZ" dirty="0" smtClean="0"/>
              <a:t>pololetí šk. roku</a:t>
            </a:r>
          </a:p>
          <a:p>
            <a:r>
              <a:rPr lang="cs-CZ" dirty="0" smtClean="0"/>
              <a:t>Vytvořeno: 		</a:t>
            </a:r>
            <a:r>
              <a:rPr lang="cs-CZ" dirty="0" smtClean="0"/>
              <a:t>1. 5. 2012</a:t>
            </a:r>
            <a:endParaRPr lang="cs-CZ" dirty="0" smtClean="0"/>
          </a:p>
          <a:p>
            <a:r>
              <a:rPr lang="cs-CZ" dirty="0" smtClean="0"/>
              <a:t>Způsob použití: </a:t>
            </a:r>
          </a:p>
          <a:p>
            <a:pPr lvl="1"/>
            <a:r>
              <a:rPr lang="cs-CZ" dirty="0" smtClean="0"/>
              <a:t>DUM lze použít s projektorem při výkladu nového učiva, žáci mají při výkladu k dispozici počítače k vyhledávání upřesňujících informací. </a:t>
            </a:r>
          </a:p>
          <a:p>
            <a:pPr lvl="1"/>
            <a:r>
              <a:rPr lang="cs-CZ" dirty="0" smtClean="0"/>
              <a:t>Dále je DUM žáky využíván při domácí přípravě. </a:t>
            </a:r>
            <a:endParaRPr lang="cs-CZ" dirty="0"/>
          </a:p>
          <a:p>
            <a:r>
              <a:rPr lang="cs-CZ" dirty="0" smtClean="0"/>
              <a:t>Zdroje informací:</a:t>
            </a:r>
          </a:p>
          <a:p>
            <a:pPr lvl="2"/>
            <a:r>
              <a:rPr lang="cs-CZ" dirty="0" smtClean="0"/>
              <a:t>[</a:t>
            </a:r>
            <a:r>
              <a:rPr lang="cs-CZ" dirty="0"/>
              <a:t>1] </a:t>
            </a:r>
            <a:r>
              <a:rPr lang="cs-CZ" dirty="0">
                <a:hlinkClick r:id="rId2"/>
              </a:rPr>
              <a:t>http://linuxzblizka.blog.zive.cz/2010/01/nejvetsi-vyhody-linuxu</a:t>
            </a:r>
            <a:r>
              <a:rPr lang="cs-CZ" dirty="0" smtClean="0">
                <a:hlinkClick r:id="rId2"/>
              </a:rPr>
              <a:t>/</a:t>
            </a:r>
            <a:r>
              <a:rPr lang="cs-CZ" dirty="0" smtClean="0"/>
              <a:t> </a:t>
            </a:r>
          </a:p>
          <a:p>
            <a:pPr lvl="2"/>
            <a:r>
              <a:rPr lang="cs-CZ" dirty="0" smtClean="0"/>
              <a:t>[</a:t>
            </a:r>
            <a:r>
              <a:rPr lang="cs-CZ" dirty="0"/>
              <a:t>2] </a:t>
            </a:r>
            <a:r>
              <a:rPr lang="cs-CZ" dirty="0">
                <a:hlinkClick r:id="rId3"/>
              </a:rPr>
              <a:t>http://www.root.cz/texty/prehled-linuxovych-distribuci</a:t>
            </a:r>
            <a:r>
              <a:rPr lang="cs-CZ" dirty="0" smtClean="0">
                <a:hlinkClick r:id="rId3"/>
              </a:rPr>
              <a:t>/</a:t>
            </a:r>
            <a:r>
              <a:rPr lang="cs-CZ" dirty="0" smtClean="0"/>
              <a:t> </a:t>
            </a:r>
          </a:p>
          <a:p>
            <a:pPr lvl="2"/>
            <a:r>
              <a:rPr lang="cs-CZ" dirty="0"/>
              <a:t>[3] </a:t>
            </a:r>
            <a:r>
              <a:rPr lang="cs-CZ" dirty="0">
                <a:hlinkClick r:id="rId4"/>
              </a:rPr>
              <a:t>http://linuxzblizka.blog.zive.cz/2010/01/nejvetsi-nevyhody-linuxu</a:t>
            </a:r>
            <a:r>
              <a:rPr lang="cs-CZ" dirty="0" smtClean="0">
                <a:hlinkClick r:id="rId4"/>
              </a:rPr>
              <a:t>/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268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Č_9.potx" id="{B512D168-2341-48B7-AB10-8E20591A9047}" vid="{89E0F234-C43E-49FB-8614-88130C71EC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PČ_9</Template>
  <TotalTime>46</TotalTime>
  <Words>499</Words>
  <Application>Microsoft Office PowerPoint</Application>
  <PresentationFormat>Předvádění na obrazovce (4:3)</PresentationFormat>
  <Paragraphs>77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Georgia</vt:lpstr>
      <vt:lpstr>Trebuchet MS</vt:lpstr>
      <vt:lpstr>Aerodynamika</vt:lpstr>
      <vt:lpstr>Linux</vt:lpstr>
      <vt:lpstr>Výhody Linuxu[1]</vt:lpstr>
      <vt:lpstr>Výhody Linuxu[1]</vt:lpstr>
      <vt:lpstr>Výhody Linuxu[1]</vt:lpstr>
      <vt:lpstr>Výhody Linuxu[1]</vt:lpstr>
      <vt:lpstr>Nevýhody Linuxu[3]</vt:lpstr>
      <vt:lpstr>Linuxové distribuce[2]</vt:lpstr>
      <vt:lpstr>Linuxové distribuce[2]</vt:lpstr>
      <vt:lpstr>Prezentace aplikace PowerPoint</vt:lpstr>
    </vt:vector>
  </TitlesOfParts>
  <Company>Základní škola, Loděnice, okr. Znojmo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Nadpis</dc:title>
  <dc:creator>Petr Machálek</dc:creator>
  <cp:lastModifiedBy>Petr Machálek</cp:lastModifiedBy>
  <cp:revision>6</cp:revision>
  <dcterms:created xsi:type="dcterms:W3CDTF">2012-05-01T19:16:31Z</dcterms:created>
  <dcterms:modified xsi:type="dcterms:W3CDTF">2012-05-01T20:03:08Z</dcterms:modified>
</cp:coreProperties>
</file>