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27. 9. 2012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27. 9. 2012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27. 9. 2012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27. 9. 2012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27. 9. 2012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27. 9. 2012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27. 9. 2012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knc1.de/img/presse_big/karte_tv_star_dvb_s.jpg" TargetMode="External"/><Relationship Id="rId3" Type="http://schemas.openxmlformats.org/officeDocument/2006/relationships/hyperlink" Target="http://4.bp.blogspot.com/_8zxvIuRB4OE/TL3RMuqG6PI/AAAAAAAAABM/tMU-Q1ro5Lc/s1600/ssd-disk.jpg" TargetMode="External"/><Relationship Id="rId7" Type="http://schemas.openxmlformats.org/officeDocument/2006/relationships/hyperlink" Target="http://www.dv247.com/assets/products/47504_l.jpg" TargetMode="External"/><Relationship Id="rId2" Type="http://schemas.openxmlformats.org/officeDocument/2006/relationships/hyperlink" Target="http://3.bp.blogspot.com/_8zxvIuRB4OE/TKnENqzfIdI/AAAAAAAAAAg/oIFZq5bXAtM/s1600/image0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rkonet.cz/pages/vyuka/principy-pocitacu/57mmedia/mmedia.jpg" TargetMode="External"/><Relationship Id="rId5" Type="http://schemas.openxmlformats.org/officeDocument/2006/relationships/hyperlink" Target="http://hdwallpapersdesktop.com/wallpapers/wp-content/uploads/2012/01/11/HD-7970.jpg" TargetMode="External"/><Relationship Id="rId4" Type="http://schemas.openxmlformats.org/officeDocument/2006/relationships/hyperlink" Target="http://uk.download.nvidia.com/downloads/cool_stuff/wallpapers/NVIDIA_GeForce/gtx-690-wallpaper-kv2-1024x768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_8zxvIuRB4OE/TKnENqzfIdI/AAAAAAAAAAg/oIFZq5bXAtM/s1600/image00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4.bp.blogspot.com/_8zxvIuRB4OE/TL3RMuqG6PI/AAAAAAAAABM/tMU-Q1ro5Lc/s1600/ssd-disk.jpg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download.nvidia.com/downloads/cool_stuff/wallpapers/NVIDIA_GeForce/gtx-690-wallpaper-kv2-1024x768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dwallpapersdesktop.com/wallpapers/wp-content/uploads/2012/01/11/HD-7970.jpg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onet.cz/pages/vyuka/principy-pocitacu/57mmedia/mmedia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v247.com/assets/products/47504_l.jpg" TargetMode="Externa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knc1.de/img/presse_big/karte_tv_star_dvb_s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Komponenty PC </a:t>
            </a:r>
            <a:br>
              <a:rPr lang="cs-CZ" dirty="0"/>
            </a:br>
            <a:r>
              <a:rPr lang="cs-CZ" dirty="0" smtClean="0"/>
              <a:t>2. </a:t>
            </a:r>
            <a:r>
              <a:rPr lang="cs-CZ" smtClean="0"/>
              <a:t>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6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47472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svět práce</a:t>
            </a:r>
          </a:p>
          <a:p>
            <a:r>
              <a:rPr lang="cs-CZ" dirty="0" smtClean="0"/>
              <a:t>Vzdělávací obor: 	Digitální technologie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	27. 9. 2012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učiva, žáci mají při výkladu k dispozici počítače k vyhledávání upřesňujících informací. </a:t>
            </a:r>
          </a:p>
          <a:p>
            <a:pPr lvl="1"/>
            <a:r>
              <a:rPr lang="cs-CZ" dirty="0" smtClean="0"/>
              <a:t>Dále je DUM žáky využíván při domácí přípravě. 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4365104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zdroje informací: </a:t>
            </a:r>
          </a:p>
          <a:p>
            <a:r>
              <a:rPr lang="cs-CZ" sz="1200" dirty="0"/>
              <a:t>[</a:t>
            </a:r>
            <a:r>
              <a:rPr lang="cs-CZ" sz="1200" dirty="0" smtClean="0"/>
              <a:t>1]</a:t>
            </a:r>
            <a:r>
              <a:rPr lang="cs-CZ" sz="1200" dirty="0" smtClean="0">
                <a:hlinkClick r:id="rId2"/>
              </a:rPr>
              <a:t>http</a:t>
            </a:r>
            <a:r>
              <a:rPr lang="cs-CZ" sz="1200" dirty="0">
                <a:hlinkClick r:id="rId2"/>
              </a:rPr>
              <a:t>://3.bp.blogspot.com/_</a:t>
            </a:r>
            <a:r>
              <a:rPr lang="cs-CZ" sz="1200" dirty="0" smtClean="0">
                <a:hlinkClick r:id="rId2"/>
              </a:rPr>
              <a:t>8zxvIuRB4OE/TKnENqzfIdI/AAAAAAAAAAg/oIFZq5bXAtM/s1600/image001.jpg</a:t>
            </a:r>
            <a:r>
              <a:rPr lang="cs-CZ" sz="1200" dirty="0" smtClean="0"/>
              <a:t> </a:t>
            </a:r>
          </a:p>
          <a:p>
            <a:r>
              <a:rPr lang="cs-CZ" sz="1200" dirty="0"/>
              <a:t>[</a:t>
            </a:r>
            <a:r>
              <a:rPr lang="cs-CZ" sz="1200" dirty="0" smtClean="0"/>
              <a:t>2]</a:t>
            </a:r>
            <a:r>
              <a:rPr lang="cs-CZ" sz="1200" dirty="0" smtClean="0">
                <a:hlinkClick r:id="rId3"/>
              </a:rPr>
              <a:t>http</a:t>
            </a:r>
            <a:r>
              <a:rPr lang="cs-CZ" sz="1200" dirty="0">
                <a:hlinkClick r:id="rId3"/>
              </a:rPr>
              <a:t>://4.bp.blogspot.com/_</a:t>
            </a:r>
            <a:r>
              <a:rPr lang="cs-CZ" sz="1200" dirty="0" smtClean="0">
                <a:hlinkClick r:id="rId3"/>
              </a:rPr>
              <a:t>8zxvIuRB4OE/TL3RMuqG6PI/AAAAAAAAABM/tMU-Q1ro5Lc/s1600/ssd-disk.jpg</a:t>
            </a:r>
            <a:r>
              <a:rPr lang="cs-CZ" sz="1200" dirty="0" smtClean="0"/>
              <a:t> </a:t>
            </a:r>
          </a:p>
          <a:p>
            <a:r>
              <a:rPr lang="cs-CZ" sz="1200" dirty="0"/>
              <a:t>[</a:t>
            </a:r>
            <a:r>
              <a:rPr lang="cs-CZ" sz="1200" dirty="0" smtClean="0"/>
              <a:t>3]</a:t>
            </a:r>
            <a:r>
              <a:rPr lang="cs-CZ" sz="1200" dirty="0" smtClean="0">
                <a:hlinkClick r:id="rId4"/>
              </a:rPr>
              <a:t>http</a:t>
            </a:r>
            <a:r>
              <a:rPr lang="cs-CZ" sz="1200" dirty="0">
                <a:hlinkClick r:id="rId4"/>
              </a:rPr>
              <a:t>://</a:t>
            </a:r>
            <a:r>
              <a:rPr lang="cs-CZ" sz="1200" dirty="0" smtClean="0">
                <a:hlinkClick r:id="rId4"/>
              </a:rPr>
              <a:t>uk.download.nvidia.com/downloads/cool_stuff/wallpapers/NVIDIA_GeForce/gtx-690-wallpaper-kv2-1024x768.jpg</a:t>
            </a:r>
            <a:r>
              <a:rPr lang="cs-CZ" sz="1200" dirty="0" smtClean="0"/>
              <a:t> </a:t>
            </a:r>
          </a:p>
          <a:p>
            <a:r>
              <a:rPr lang="cs-CZ" sz="1200" dirty="0"/>
              <a:t>[</a:t>
            </a:r>
            <a:r>
              <a:rPr lang="cs-CZ" sz="1200" dirty="0" smtClean="0"/>
              <a:t>4]</a:t>
            </a:r>
            <a:r>
              <a:rPr lang="cs-CZ" sz="1200" dirty="0" smtClean="0">
                <a:hlinkClick r:id="rId5"/>
              </a:rPr>
              <a:t>http</a:t>
            </a:r>
            <a:r>
              <a:rPr lang="cs-CZ" sz="1200" dirty="0">
                <a:hlinkClick r:id="rId5"/>
              </a:rPr>
              <a:t>://</a:t>
            </a:r>
            <a:r>
              <a:rPr lang="cs-CZ" sz="1200" dirty="0" smtClean="0">
                <a:hlinkClick r:id="rId5"/>
              </a:rPr>
              <a:t>hdwallpapersdesktop.com/wallpapers/wp-content/uploads/2012/01/11/HD-7970.jpg</a:t>
            </a:r>
            <a:r>
              <a:rPr lang="cs-CZ" sz="1200" dirty="0" smtClean="0"/>
              <a:t> </a:t>
            </a:r>
          </a:p>
          <a:p>
            <a:r>
              <a:rPr lang="cs-CZ" sz="1200" dirty="0" smtClean="0"/>
              <a:t>[5]</a:t>
            </a:r>
            <a:r>
              <a:rPr lang="cs-CZ" sz="1200" dirty="0" smtClean="0">
                <a:hlinkClick r:id="rId6"/>
              </a:rPr>
              <a:t>http</a:t>
            </a:r>
            <a:r>
              <a:rPr lang="cs-CZ" sz="1200" dirty="0">
                <a:hlinkClick r:id="rId6"/>
              </a:rPr>
              <a:t>://</a:t>
            </a:r>
            <a:r>
              <a:rPr lang="cs-CZ" sz="1200" dirty="0" smtClean="0">
                <a:hlinkClick r:id="rId6"/>
              </a:rPr>
              <a:t>www.markonet.cz/pages/vyuka/principy-pocitacu/57mmedia/mmedia.jpg</a:t>
            </a:r>
            <a:r>
              <a:rPr lang="cs-CZ" sz="1200" dirty="0" smtClean="0"/>
              <a:t> </a:t>
            </a:r>
          </a:p>
          <a:p>
            <a:r>
              <a:rPr lang="cs-CZ" sz="1200" dirty="0" smtClean="0"/>
              <a:t>[6]</a:t>
            </a:r>
            <a:r>
              <a:rPr lang="cs-CZ" sz="1200" dirty="0" smtClean="0">
                <a:hlinkClick r:id="rId7"/>
              </a:rPr>
              <a:t>http</a:t>
            </a:r>
            <a:r>
              <a:rPr lang="cs-CZ" sz="1200" dirty="0">
                <a:hlinkClick r:id="rId7"/>
              </a:rPr>
              <a:t>://</a:t>
            </a:r>
            <a:r>
              <a:rPr lang="cs-CZ" sz="1200" dirty="0" smtClean="0">
                <a:hlinkClick r:id="rId7"/>
              </a:rPr>
              <a:t>www.dv247.com/assets/products/47504_l.jpg</a:t>
            </a:r>
            <a:r>
              <a:rPr lang="cs-CZ" sz="1200" dirty="0" smtClean="0"/>
              <a:t> </a:t>
            </a:r>
          </a:p>
          <a:p>
            <a:r>
              <a:rPr lang="cs-CZ" sz="1200" dirty="0"/>
              <a:t>[</a:t>
            </a:r>
            <a:r>
              <a:rPr lang="cs-CZ" sz="1200" dirty="0" smtClean="0"/>
              <a:t>7]</a:t>
            </a:r>
            <a:r>
              <a:rPr lang="cs-CZ" sz="1200" dirty="0" smtClean="0">
                <a:hlinkClick r:id="rId8"/>
              </a:rPr>
              <a:t>http</a:t>
            </a:r>
            <a:r>
              <a:rPr lang="cs-CZ" sz="1200" dirty="0">
                <a:hlinkClick r:id="rId8"/>
              </a:rPr>
              <a:t>://</a:t>
            </a:r>
            <a:r>
              <a:rPr lang="cs-CZ" sz="1200" dirty="0" smtClean="0">
                <a:hlinkClick r:id="rId8"/>
              </a:rPr>
              <a:t>knc1.de/img/presse_big/karte_tv_star_dvb_s.jpg</a:t>
            </a:r>
            <a:r>
              <a:rPr lang="cs-CZ" sz="1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47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Pevný disk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412776"/>
            <a:ext cx="6696744" cy="46805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pevný disk (označovaný jako HDD – harddisk) patří mezi základní HW počítače</a:t>
            </a:r>
          </a:p>
          <a:p>
            <a:r>
              <a:rPr lang="cs-CZ" dirty="0"/>
              <a:t>s</a:t>
            </a:r>
            <a:r>
              <a:rPr lang="cs-CZ" dirty="0" smtClean="0"/>
              <a:t>louží pro dlouhodobé uložení dat i bez nutnosti napájení</a:t>
            </a:r>
          </a:p>
          <a:p>
            <a:r>
              <a:rPr lang="cs-CZ" dirty="0" smtClean="0"/>
              <a:t>dnešní disky dosahují kapacit řádově TB</a:t>
            </a:r>
          </a:p>
          <a:p>
            <a:r>
              <a:rPr lang="cs-CZ" dirty="0" smtClean="0"/>
              <a:t>oproti RAM jsou mnohonásobně větší, ale mnohonásobně pomalejší</a:t>
            </a:r>
          </a:p>
          <a:p>
            <a:r>
              <a:rPr lang="cs-CZ" dirty="0" smtClean="0"/>
              <a:t>bývají na nich uloženy operační systémy, aplikace a uživatelská data</a:t>
            </a:r>
          </a:p>
          <a:p>
            <a:r>
              <a:rPr lang="cs-CZ" dirty="0" smtClean="0"/>
              <a:t>v dnešní době jsou nahrazovány </a:t>
            </a:r>
            <a:r>
              <a:rPr lang="cs-CZ" dirty="0" err="1" smtClean="0"/>
              <a:t>tzv</a:t>
            </a:r>
            <a:r>
              <a:rPr lang="cs-CZ" dirty="0" smtClean="0"/>
              <a:t> SSD disky (solid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disc</a:t>
            </a:r>
            <a:r>
              <a:rPr lang="cs-CZ" dirty="0" smtClean="0"/>
              <a:t>), které jsou rychlejší, ale dražší</a:t>
            </a:r>
          </a:p>
          <a:p>
            <a:r>
              <a:rPr lang="cs-CZ" dirty="0" smtClean="0"/>
              <a:t>lze je připojit přes SATA, USB, </a:t>
            </a:r>
            <a:r>
              <a:rPr lang="cs-CZ" dirty="0" err="1" smtClean="0"/>
              <a:t>Firewire</a:t>
            </a:r>
            <a:r>
              <a:rPr lang="cs-CZ" dirty="0" smtClean="0"/>
              <a:t>, </a:t>
            </a:r>
            <a:r>
              <a:rPr lang="cs-CZ" dirty="0" err="1" smtClean="0"/>
              <a:t>Thunderbolt</a:t>
            </a:r>
            <a:r>
              <a:rPr lang="cs-CZ" dirty="0" smtClean="0"/>
              <a:t> nebo e-SATA rozhraní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54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Pevný disk</a:t>
            </a:r>
            <a:endParaRPr lang="cs-CZ" sz="3600" dirty="0"/>
          </a:p>
        </p:txBody>
      </p:sp>
      <p:pic>
        <p:nvPicPr>
          <p:cNvPr id="1026" name="Picture 2" descr="http://3.bp.blogspot.com/_8zxvIuRB4OE/TKnENqzfIdI/AAAAAAAAAAg/oIFZq5bXAtM/s1600/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59"/>
            <a:ext cx="4248472" cy="365548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39553" y="508518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Harddisk</a:t>
            </a:r>
            <a:r>
              <a:rPr lang="cs-CZ" sz="1200" dirty="0"/>
              <a:t>, foto: </a:t>
            </a:r>
            <a:r>
              <a:rPr lang="cs-CZ" sz="1200" dirty="0">
                <a:hlinkClick r:id="rId3"/>
              </a:rPr>
              <a:t>http://3.bp.blogspot.com/_</a:t>
            </a:r>
            <a:r>
              <a:rPr lang="cs-CZ" sz="1200" dirty="0" smtClean="0">
                <a:hlinkClick r:id="rId3"/>
              </a:rPr>
              <a:t>8zxvIuRB4OE/TKnENqzfIdI/AAAAAAAAAAg/oIFZq5bXAtM/s1600/image001.jpg</a:t>
            </a:r>
            <a:r>
              <a:rPr lang="cs-CZ" sz="1200" dirty="0" smtClean="0"/>
              <a:t> [1]</a:t>
            </a:r>
            <a:endParaRPr lang="cs-CZ" sz="1200" dirty="0"/>
          </a:p>
        </p:txBody>
      </p:sp>
      <p:pic>
        <p:nvPicPr>
          <p:cNvPr id="1028" name="Picture 4" descr="http://4.bp.blogspot.com/_8zxvIuRB4OE/TL3RMuqG6PI/AAAAAAAAABM/tMU-Q1ro5Lc/s1600/ssd-dis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002" y="1700808"/>
            <a:ext cx="4312450" cy="2759969"/>
          </a:xfrm>
          <a:prstGeom prst="rect">
            <a:avLst/>
          </a:prstGeom>
          <a:noFill/>
          <a:effectLst>
            <a:softEdge rad="63500"/>
          </a:effectLst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679065" y="4460776"/>
            <a:ext cx="4223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SSD disk</a:t>
            </a:r>
            <a:r>
              <a:rPr lang="cs-CZ" sz="1200" dirty="0"/>
              <a:t>, foto: </a:t>
            </a:r>
            <a:r>
              <a:rPr lang="cs-CZ" sz="1200" dirty="0">
                <a:hlinkClick r:id="rId5"/>
              </a:rPr>
              <a:t>http://4.bp.blogspot.com/_</a:t>
            </a:r>
            <a:r>
              <a:rPr lang="cs-CZ" sz="1200" dirty="0" smtClean="0">
                <a:hlinkClick r:id="rId5"/>
              </a:rPr>
              <a:t>8zxvIuRB4OE/TL3RMuqG6PI/AAAAAAAAABM/tMU-Q1ro5Lc/s1600/ssd-disk.jpg</a:t>
            </a:r>
            <a:r>
              <a:rPr lang="cs-CZ" sz="1200" dirty="0" smtClean="0"/>
              <a:t> [2]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736128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Grafická karta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412776"/>
            <a:ext cx="6696744" cy="4608512"/>
          </a:xfrm>
        </p:spPr>
        <p:txBody>
          <a:bodyPr/>
          <a:lstStyle/>
          <a:p>
            <a:r>
              <a:rPr lang="cs-CZ" dirty="0" smtClean="0"/>
              <a:t>druh HW, který zajišťuje grafický výstup počítače</a:t>
            </a:r>
          </a:p>
          <a:p>
            <a:r>
              <a:rPr lang="cs-CZ" dirty="0" smtClean="0"/>
              <a:t>počítá data, které pak monitor zobrazí</a:t>
            </a:r>
          </a:p>
          <a:p>
            <a:r>
              <a:rPr lang="cs-CZ" dirty="0" smtClean="0"/>
              <a:t>bývá připojena k základní desce PCI-E rozhraním</a:t>
            </a:r>
          </a:p>
          <a:p>
            <a:r>
              <a:rPr lang="cs-CZ" dirty="0" smtClean="0"/>
              <a:t>používá se i pro zpracování výpočetně jednoduchých úloh – je schopna tyto úlohy paralelizovat (počítá jich mnoho současně)</a:t>
            </a:r>
          </a:p>
          <a:p>
            <a:r>
              <a:rPr lang="cs-CZ" dirty="0" smtClean="0"/>
              <a:t>její výkon je dán především rychlostí grafického čipu (GPU), počtem jeho výpočetních jednotek, šířky paměťové sběrnice, rychlostí a velikostí paměti</a:t>
            </a:r>
          </a:p>
          <a:p>
            <a:r>
              <a:rPr lang="cs-CZ" dirty="0" smtClean="0"/>
              <a:t>nejvýznamnější výrobci jsou Intel, </a:t>
            </a:r>
            <a:r>
              <a:rPr lang="cs-CZ" dirty="0" err="1" smtClean="0"/>
              <a:t>nVidia</a:t>
            </a:r>
            <a:r>
              <a:rPr lang="cs-CZ" dirty="0" smtClean="0"/>
              <a:t> a AMD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656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792088"/>
          </a:xfrm>
        </p:spPr>
        <p:txBody>
          <a:bodyPr/>
          <a:lstStyle/>
          <a:p>
            <a:pPr algn="l"/>
            <a:r>
              <a:rPr lang="cs-CZ" sz="3600" dirty="0" smtClean="0"/>
              <a:t>Grafická karta</a:t>
            </a:r>
            <a:endParaRPr lang="cs-CZ" sz="3600" dirty="0"/>
          </a:p>
        </p:txBody>
      </p:sp>
      <p:pic>
        <p:nvPicPr>
          <p:cNvPr id="2050" name="Picture 2" descr="http://uk.download.nvidia.com/downloads/cool_stuff/wallpapers/NVIDIA_GeForce/gtx-690-wallpaper-kv2-1024x7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340768"/>
            <a:ext cx="4104455" cy="3078341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67545" y="4653136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/>
              <a:t>nVidia</a:t>
            </a:r>
            <a:r>
              <a:rPr lang="cs-CZ" sz="1200" dirty="0" smtClean="0"/>
              <a:t> GTX 690</a:t>
            </a:r>
            <a:r>
              <a:rPr lang="cs-CZ" sz="1200" dirty="0"/>
              <a:t>, foto: </a:t>
            </a:r>
            <a:r>
              <a:rPr lang="cs-CZ" sz="1200" dirty="0">
                <a:hlinkClick r:id="rId3"/>
              </a:rPr>
              <a:t>http://</a:t>
            </a:r>
            <a:r>
              <a:rPr lang="cs-CZ" sz="1200" dirty="0" smtClean="0">
                <a:hlinkClick r:id="rId3"/>
              </a:rPr>
              <a:t>uk.download.nvidia.com/downloads/cool_stuff/wallpapers/NVIDIA_GeForce/gtx-690-wallpaper-kv2-1024x768.jpg</a:t>
            </a:r>
            <a:r>
              <a:rPr lang="cs-CZ" sz="1200" dirty="0" smtClean="0"/>
              <a:t> [3]</a:t>
            </a:r>
          </a:p>
        </p:txBody>
      </p:sp>
      <p:pic>
        <p:nvPicPr>
          <p:cNvPr id="2052" name="Picture 4" descr="http://hdwallpapersdesktop.com/wallpapers/wp-content/uploads/2012/01/11/HD-797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1" r="8217"/>
          <a:stretch/>
        </p:blipFill>
        <p:spPr bwMode="auto">
          <a:xfrm>
            <a:off x="4644008" y="1340768"/>
            <a:ext cx="4091714" cy="307834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860032" y="4653136"/>
            <a:ext cx="3875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AMD </a:t>
            </a:r>
            <a:r>
              <a:rPr lang="cs-CZ" sz="1200" dirty="0" err="1" smtClean="0"/>
              <a:t>Radeon</a:t>
            </a:r>
            <a:r>
              <a:rPr lang="cs-CZ" sz="1200" dirty="0" smtClean="0"/>
              <a:t> HD 7970</a:t>
            </a:r>
            <a:r>
              <a:rPr lang="cs-CZ" sz="1200" dirty="0"/>
              <a:t>, foto: </a:t>
            </a:r>
            <a:r>
              <a:rPr lang="cs-CZ" sz="1200" dirty="0">
                <a:hlinkClick r:id="rId5"/>
              </a:rPr>
              <a:t>http://</a:t>
            </a:r>
            <a:r>
              <a:rPr lang="cs-CZ" sz="1200" dirty="0" smtClean="0">
                <a:hlinkClick r:id="rId5"/>
              </a:rPr>
              <a:t>hdwallpapersdesktop.com/wallpapers/wp-content/uploads/2012/01/11/HD-7970.jpg</a:t>
            </a:r>
            <a:r>
              <a:rPr lang="cs-CZ" sz="1200" dirty="0" smtClean="0"/>
              <a:t> [4]</a:t>
            </a:r>
          </a:p>
        </p:txBody>
      </p:sp>
    </p:spTree>
    <p:extLst>
      <p:ext uri="{BB962C8B-B14F-4D97-AF65-F5344CB8AC3E}">
        <p14:creationId xmlns:p14="http://schemas.microsoft.com/office/powerpoint/2010/main" val="1197133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Zvuková karta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1988840"/>
            <a:ext cx="7128792" cy="403244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druh HW, který zajišťuje zvukový vstup a výstup počítače</a:t>
            </a:r>
          </a:p>
          <a:p>
            <a:r>
              <a:rPr lang="cs-CZ" dirty="0" smtClean="0"/>
              <a:t>převádí analogový signál na digitální (A/D převodník) a digitální signál na analogový (D/A převodník)</a:t>
            </a:r>
          </a:p>
          <a:p>
            <a:r>
              <a:rPr lang="cs-CZ" dirty="0" smtClean="0"/>
              <a:t>moderní karty disponují rozhraním PCI-E</a:t>
            </a:r>
          </a:p>
          <a:p>
            <a:r>
              <a:rPr lang="cs-CZ" dirty="0" smtClean="0"/>
              <a:t>kromě analogových vstupů a výstupů (</a:t>
            </a:r>
            <a:r>
              <a:rPr lang="cs-CZ" dirty="0" err="1" smtClean="0"/>
              <a:t>cinch</a:t>
            </a:r>
            <a:r>
              <a:rPr lang="cs-CZ" dirty="0" smtClean="0"/>
              <a:t> nebo </a:t>
            </a:r>
            <a:r>
              <a:rPr lang="cs-CZ" dirty="0" err="1" smtClean="0"/>
              <a:t>jack</a:t>
            </a:r>
            <a:r>
              <a:rPr lang="cs-CZ" dirty="0" smtClean="0"/>
              <a:t>) může mít i digitální vstupy/výstupy (optický nebo SPDIF) </a:t>
            </a:r>
          </a:p>
          <a:p>
            <a:r>
              <a:rPr lang="cs-CZ" dirty="0" smtClean="0"/>
              <a:t>vhodné rozšíření pro hudebníky a audiofily, pro hraní a sledování videa na PC postačí zvukový čip integrovaný na základní desce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372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Zvuková karta</a:t>
            </a:r>
            <a:endParaRPr lang="cs-CZ" sz="3600" dirty="0"/>
          </a:p>
        </p:txBody>
      </p:sp>
      <p:pic>
        <p:nvPicPr>
          <p:cNvPr id="3074" name="Picture 2" descr=" Multimediální audio panel Creative Live! Drive II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4634063" cy="216024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11561" y="4077072"/>
            <a:ext cx="506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čelní panel zvukové karty, </a:t>
            </a:r>
            <a:r>
              <a:rPr lang="cs-CZ" sz="1200" dirty="0"/>
              <a:t>foto: </a:t>
            </a:r>
            <a:r>
              <a:rPr lang="cs-CZ" sz="1200" dirty="0">
                <a:hlinkClick r:id="rId3"/>
              </a:rPr>
              <a:t>http://</a:t>
            </a:r>
            <a:r>
              <a:rPr lang="cs-CZ" sz="1200" dirty="0" smtClean="0">
                <a:hlinkClick r:id="rId3"/>
              </a:rPr>
              <a:t>www.markonet.cz/pages/vyuka/principy-pocitacu/57mmedia/mmedia.jpg</a:t>
            </a:r>
            <a:r>
              <a:rPr lang="cs-CZ" sz="1200" dirty="0" smtClean="0"/>
              <a:t> [5]</a:t>
            </a:r>
          </a:p>
        </p:txBody>
      </p:sp>
      <p:pic>
        <p:nvPicPr>
          <p:cNvPr id="3076" name="Picture 4" descr="http://www.dv247.com/assets/products/47504_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802" y="1340768"/>
            <a:ext cx="3261646" cy="326164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364088" y="4797151"/>
            <a:ext cx="3261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ESI MAYA 44</a:t>
            </a:r>
            <a:r>
              <a:rPr lang="cs-CZ" sz="1200" dirty="0"/>
              <a:t>, foto: </a:t>
            </a:r>
            <a:r>
              <a:rPr lang="cs-CZ" sz="1200" dirty="0">
                <a:hlinkClick r:id="rId5"/>
              </a:rPr>
              <a:t>http://</a:t>
            </a:r>
            <a:r>
              <a:rPr lang="cs-CZ" sz="1200" dirty="0" smtClean="0">
                <a:hlinkClick r:id="rId5"/>
              </a:rPr>
              <a:t>www.dv247.com/assets/products/47504_l.jpg</a:t>
            </a:r>
            <a:r>
              <a:rPr lang="cs-CZ" sz="1200" dirty="0" smtClean="0"/>
              <a:t> [6]</a:t>
            </a:r>
          </a:p>
        </p:txBody>
      </p:sp>
    </p:spTree>
    <p:extLst>
      <p:ext uri="{BB962C8B-B14F-4D97-AF65-F5344CB8AC3E}">
        <p14:creationId xmlns:p14="http://schemas.microsoft.com/office/powerpoint/2010/main" val="2286565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TV karta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rozšiřující HW, který umožní sledovat TV na počítači </a:t>
            </a:r>
          </a:p>
          <a:p>
            <a:r>
              <a:rPr lang="cs-CZ" dirty="0" smtClean="0"/>
              <a:t>vzhledem k tomu, že je u nás šířen pouze digitální signál, nemá smysl kupovat jinou než digitální kartu</a:t>
            </a:r>
          </a:p>
          <a:p>
            <a:r>
              <a:rPr lang="cs-CZ" dirty="0" smtClean="0"/>
              <a:t>bývá vybavena rozhraním PCI-E</a:t>
            </a:r>
          </a:p>
          <a:p>
            <a:r>
              <a:rPr lang="cs-CZ" dirty="0" smtClean="0"/>
              <a:t>vnější anténní konektory jsou přizpůsobeny k připojení jak antény (DVB-T), tak kabelu (DVB-C, DVB-S)</a:t>
            </a:r>
          </a:p>
          <a:p>
            <a:r>
              <a:rPr lang="cs-CZ" dirty="0" smtClean="0"/>
              <a:t>je dodávána se softwarem pro sledování TV</a:t>
            </a:r>
          </a:p>
          <a:p>
            <a:r>
              <a:rPr lang="cs-CZ" dirty="0" smtClean="0"/>
              <a:t>moderní karty již nedisponují audio konektory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578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TV karta</a:t>
            </a:r>
            <a:endParaRPr lang="cs-CZ" sz="3600" dirty="0"/>
          </a:p>
        </p:txBody>
      </p:sp>
      <p:pic>
        <p:nvPicPr>
          <p:cNvPr id="4098" name="Picture 2" descr="http://knc1.de/img/presse_big/karte_tv_star_dvb_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92" y="1340768"/>
            <a:ext cx="7443241" cy="446449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6692" y="6021288"/>
            <a:ext cx="719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DVB-S karta pro satelitní příjem se starším PCI rozhraním</a:t>
            </a:r>
            <a:r>
              <a:rPr lang="cs-CZ" sz="1200" dirty="0"/>
              <a:t>, </a:t>
            </a:r>
            <a:endParaRPr lang="cs-CZ" sz="1200" dirty="0" smtClean="0"/>
          </a:p>
          <a:p>
            <a:r>
              <a:rPr lang="cs-CZ" sz="1200" dirty="0" smtClean="0"/>
              <a:t>foto</a:t>
            </a:r>
            <a:r>
              <a:rPr lang="cs-CZ" sz="1200" dirty="0"/>
              <a:t>: </a:t>
            </a:r>
            <a:r>
              <a:rPr lang="cs-CZ" sz="1200" dirty="0">
                <a:hlinkClick r:id="rId3"/>
              </a:rPr>
              <a:t>http://</a:t>
            </a:r>
            <a:r>
              <a:rPr lang="cs-CZ" sz="1200" dirty="0" smtClean="0">
                <a:hlinkClick r:id="rId3"/>
              </a:rPr>
              <a:t>knc1.de/img/presse_big/karte_tv_star_dvb_s.jpg</a:t>
            </a:r>
            <a:r>
              <a:rPr lang="cs-CZ" sz="1200" dirty="0" smtClean="0"/>
              <a:t> [7] </a:t>
            </a:r>
          </a:p>
        </p:txBody>
      </p:sp>
    </p:spTree>
    <p:extLst>
      <p:ext uri="{BB962C8B-B14F-4D97-AF65-F5344CB8AC3E}">
        <p14:creationId xmlns:p14="http://schemas.microsoft.com/office/powerpoint/2010/main" val="3098076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Č_9.potx" id="{B512D168-2341-48B7-AB10-8E20591A9047}" vid="{89E0F234-C43E-49FB-8614-88130C71EC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PČ_9</Template>
  <TotalTime>0</TotalTime>
  <Words>443</Words>
  <Application>Microsoft Office PowerPoint</Application>
  <PresentationFormat>Předvádění na obrazovce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Georgia</vt:lpstr>
      <vt:lpstr>Trebuchet MS</vt:lpstr>
      <vt:lpstr>Aerodynamika</vt:lpstr>
      <vt:lpstr>Komponenty PC  2. část</vt:lpstr>
      <vt:lpstr>Pevný disk</vt:lpstr>
      <vt:lpstr>Pevný disk</vt:lpstr>
      <vt:lpstr>Grafická karta</vt:lpstr>
      <vt:lpstr>Grafická karta</vt:lpstr>
      <vt:lpstr>Zvuková karta</vt:lpstr>
      <vt:lpstr>Zvuková karta</vt:lpstr>
      <vt:lpstr>TV karta</vt:lpstr>
      <vt:lpstr>TV karta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Komponenty PC  2. část</dc:title>
  <dc:creator>Petr Machálek</dc:creator>
  <cp:lastModifiedBy>Petr Machálek</cp:lastModifiedBy>
  <cp:revision>1</cp:revision>
  <dcterms:created xsi:type="dcterms:W3CDTF">2012-09-27T16:59:56Z</dcterms:created>
  <dcterms:modified xsi:type="dcterms:W3CDTF">2012-09-27T17:00:13Z</dcterms:modified>
</cp:coreProperties>
</file>