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19. 9. 2012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p500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Počítač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jeho složení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0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Počítač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elektronické zařízení pro zpracování dat </a:t>
            </a:r>
            <a:r>
              <a:rPr lang="cs-CZ" dirty="0"/>
              <a:t>předem </a:t>
            </a:r>
            <a:r>
              <a:rPr lang="cs-CZ" dirty="0" smtClean="0"/>
              <a:t>definovaným způsobem</a:t>
            </a:r>
          </a:p>
          <a:p>
            <a:r>
              <a:rPr lang="cs-CZ" dirty="0" smtClean="0"/>
              <a:t>druhy počítačů podle způsobu použití</a:t>
            </a:r>
          </a:p>
          <a:p>
            <a:pPr lvl="1"/>
            <a:r>
              <a:rPr lang="cs-CZ" dirty="0" smtClean="0"/>
              <a:t>PC (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) – osobní počítač</a:t>
            </a:r>
          </a:p>
          <a:p>
            <a:pPr lvl="2"/>
            <a:r>
              <a:rPr lang="cs-CZ" dirty="0" smtClean="0"/>
              <a:t>notebooky, tablety, domácí počítače</a:t>
            </a:r>
          </a:p>
          <a:p>
            <a:pPr lvl="1"/>
            <a:r>
              <a:rPr lang="cs-CZ" dirty="0" smtClean="0"/>
              <a:t>jednočipový počítač</a:t>
            </a:r>
          </a:p>
          <a:p>
            <a:pPr lvl="2"/>
            <a:r>
              <a:rPr lang="cs-CZ" dirty="0" smtClean="0"/>
              <a:t>automobily, pračky, televize, mobilní telefony…</a:t>
            </a:r>
          </a:p>
          <a:p>
            <a:pPr lvl="1"/>
            <a:r>
              <a:rPr lang="cs-CZ" dirty="0" smtClean="0"/>
              <a:t>superpočítač</a:t>
            </a:r>
          </a:p>
          <a:p>
            <a:pPr lvl="2"/>
            <a:r>
              <a:rPr lang="cs-CZ" dirty="0" smtClean="0"/>
              <a:t>počítačový cluster (spojení velkého počtu počítačů dohromady) – jen pro vědecké účely (seznam nejvýkonnějších je na </a:t>
            </a:r>
            <a:r>
              <a:rPr lang="cs-CZ" dirty="0" smtClean="0">
                <a:hlinkClick r:id="rId2"/>
              </a:rPr>
              <a:t>www.top500.org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877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84776" cy="1143000"/>
          </a:xfrm>
        </p:spPr>
        <p:txBody>
          <a:bodyPr/>
          <a:lstStyle/>
          <a:p>
            <a:pPr algn="l"/>
            <a:r>
              <a:rPr lang="cs-CZ" sz="3200" dirty="0" smtClean="0"/>
              <a:t>Z čeho je počítač složen?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1700808"/>
            <a:ext cx="6984776" cy="4176464"/>
          </a:xfrm>
        </p:spPr>
        <p:txBody>
          <a:bodyPr>
            <a:normAutofit/>
          </a:bodyPr>
          <a:lstStyle/>
          <a:p>
            <a:r>
              <a:rPr lang="cs-CZ" dirty="0" smtClean="0"/>
              <a:t>Hardware – technické vybavení počítače</a:t>
            </a:r>
          </a:p>
          <a:p>
            <a:pPr lvl="1"/>
            <a:r>
              <a:rPr lang="cs-CZ" dirty="0" smtClean="0"/>
              <a:t>komponenty (části počítače)</a:t>
            </a:r>
          </a:p>
          <a:p>
            <a:pPr lvl="1"/>
            <a:r>
              <a:rPr lang="cs-CZ" dirty="0" smtClean="0"/>
              <a:t>periferie (zařízení připojená k počítači)</a:t>
            </a:r>
          </a:p>
          <a:p>
            <a:r>
              <a:rPr lang="cs-CZ" dirty="0" smtClean="0"/>
              <a:t>Software – programové vybavení počítače</a:t>
            </a:r>
          </a:p>
          <a:p>
            <a:pPr lvl="1"/>
            <a:r>
              <a:rPr lang="cs-CZ" dirty="0" smtClean="0"/>
              <a:t>BIOS</a:t>
            </a:r>
          </a:p>
          <a:p>
            <a:pPr lvl="1"/>
            <a:r>
              <a:rPr lang="cs-CZ" dirty="0" smtClean="0"/>
              <a:t>operační systém</a:t>
            </a:r>
          </a:p>
          <a:p>
            <a:pPr lvl="1"/>
            <a:r>
              <a:rPr lang="cs-CZ" dirty="0" smtClean="0"/>
              <a:t>aplikace</a:t>
            </a:r>
          </a:p>
          <a:p>
            <a:pPr lvl="1"/>
            <a:endParaRPr lang="cs-CZ" dirty="0"/>
          </a:p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HW a SW jsou nedílné součásti počítače a nelze je použít samostatně!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312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84776" cy="1143000"/>
          </a:xfrm>
        </p:spPr>
        <p:txBody>
          <a:bodyPr/>
          <a:lstStyle/>
          <a:p>
            <a:pPr algn="l"/>
            <a:r>
              <a:rPr lang="cs-CZ" sz="3200" dirty="0" smtClean="0"/>
              <a:t>Příklady komponent počítače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1700808"/>
            <a:ext cx="6984776" cy="4176464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základní deska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procesor		</a:t>
            </a:r>
          </a:p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paměť (RAM)</a:t>
            </a:r>
          </a:p>
          <a:p>
            <a:r>
              <a:rPr lang="cs-CZ" dirty="0" smtClean="0"/>
              <a:t>pevný disk</a:t>
            </a:r>
          </a:p>
          <a:p>
            <a:r>
              <a:rPr lang="cs-CZ" dirty="0" smtClean="0"/>
              <a:t>optická mechanika (CD/DVD/BR)</a:t>
            </a:r>
          </a:p>
          <a:p>
            <a:r>
              <a:rPr lang="cs-CZ" dirty="0" smtClean="0"/>
              <a:t>grafická karta</a:t>
            </a:r>
          </a:p>
          <a:p>
            <a:r>
              <a:rPr lang="cs-CZ" dirty="0" smtClean="0"/>
              <a:t>zvuková karta</a:t>
            </a:r>
          </a:p>
          <a:p>
            <a:r>
              <a:rPr lang="cs-CZ" dirty="0" smtClean="0"/>
              <a:t>televizní karta</a:t>
            </a:r>
          </a:p>
          <a:p>
            <a:pPr marL="45720" indent="0" algn="ctr">
              <a:buNone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Barevně zvýrazněné komponenty počítač musí obsahovat!</a:t>
            </a:r>
          </a:p>
        </p:txBody>
      </p:sp>
    </p:spTree>
    <p:extLst>
      <p:ext uri="{BB962C8B-B14F-4D97-AF65-F5344CB8AC3E}">
        <p14:creationId xmlns:p14="http://schemas.microsoft.com/office/powerpoint/2010/main" val="68466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84776" cy="1143000"/>
          </a:xfrm>
        </p:spPr>
        <p:txBody>
          <a:bodyPr/>
          <a:lstStyle/>
          <a:p>
            <a:pPr algn="l"/>
            <a:r>
              <a:rPr lang="cs-CZ" sz="3200" dirty="0" smtClean="0"/>
              <a:t>Příklady periferií počítače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1700808"/>
            <a:ext cx="6984776" cy="4176464"/>
          </a:xfrm>
        </p:spPr>
        <p:txBody>
          <a:bodyPr>
            <a:normAutofit/>
          </a:bodyPr>
          <a:lstStyle/>
          <a:p>
            <a:r>
              <a:rPr lang="cs-CZ" dirty="0" smtClean="0"/>
              <a:t>klávesnice</a:t>
            </a:r>
          </a:p>
          <a:p>
            <a:r>
              <a:rPr lang="cs-CZ" dirty="0" smtClean="0"/>
              <a:t>myš</a:t>
            </a:r>
          </a:p>
          <a:p>
            <a:r>
              <a:rPr lang="cs-CZ" dirty="0" smtClean="0"/>
              <a:t>monitor</a:t>
            </a:r>
          </a:p>
          <a:p>
            <a:r>
              <a:rPr lang="cs-CZ" dirty="0" smtClean="0"/>
              <a:t>tiskárna</a:t>
            </a:r>
          </a:p>
          <a:p>
            <a:r>
              <a:rPr lang="cs-CZ" dirty="0" err="1" smtClean="0"/>
              <a:t>scaner</a:t>
            </a:r>
            <a:endParaRPr lang="cs-CZ" dirty="0" smtClean="0"/>
          </a:p>
          <a:p>
            <a:r>
              <a:rPr lang="cs-CZ" dirty="0" err="1" smtClean="0"/>
              <a:t>flash</a:t>
            </a:r>
            <a:r>
              <a:rPr lang="cs-CZ" dirty="0" smtClean="0"/>
              <a:t> disk</a:t>
            </a:r>
          </a:p>
          <a:p>
            <a:r>
              <a:rPr lang="cs-CZ" dirty="0" smtClean="0"/>
              <a:t>tablet (rozuměj zařízení, které používají např. konstruktéři při vytváření </a:t>
            </a:r>
            <a:r>
              <a:rPr lang="cs-CZ" dirty="0" err="1" smtClean="0"/>
              <a:t>tech</a:t>
            </a:r>
            <a:r>
              <a:rPr lang="cs-CZ" dirty="0" smtClean="0"/>
              <a:t>. výkresů na počítači)</a:t>
            </a:r>
          </a:p>
          <a:p>
            <a:r>
              <a:rPr lang="cs-CZ" dirty="0" smtClean="0"/>
              <a:t>čtečka paměťových karet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85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84776" cy="1143000"/>
          </a:xfrm>
        </p:spPr>
        <p:txBody>
          <a:bodyPr/>
          <a:lstStyle/>
          <a:p>
            <a:pPr algn="l"/>
            <a:r>
              <a:rPr lang="cs-CZ" sz="3200" dirty="0" smtClean="0"/>
              <a:t>Příklady software počítače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1700808"/>
            <a:ext cx="6984776" cy="4176464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BIOS</a:t>
            </a:r>
          </a:p>
          <a:p>
            <a:pPr lvl="2"/>
            <a:r>
              <a:rPr lang="cs-CZ" dirty="0" smtClean="0"/>
              <a:t>basic input-output systém</a:t>
            </a:r>
          </a:p>
          <a:p>
            <a:pPr lvl="3"/>
            <a:r>
              <a:rPr lang="cs-CZ" dirty="0" smtClean="0"/>
              <a:t>inicializuje hardware počítače, otestuje a zavede operační systém</a:t>
            </a:r>
            <a:endParaRPr lang="cs-CZ" dirty="0"/>
          </a:p>
          <a:p>
            <a:pPr lvl="1"/>
            <a:r>
              <a:rPr lang="cs-CZ" dirty="0"/>
              <a:t>operační </a:t>
            </a:r>
            <a:r>
              <a:rPr lang="cs-CZ" dirty="0" smtClean="0"/>
              <a:t>systém</a:t>
            </a:r>
          </a:p>
          <a:p>
            <a:pPr lvl="2"/>
            <a:r>
              <a:rPr lang="cs-CZ" dirty="0" smtClean="0"/>
              <a:t>MS Windows </a:t>
            </a:r>
          </a:p>
          <a:p>
            <a:pPr lvl="2"/>
            <a:r>
              <a:rPr lang="cs-CZ" dirty="0"/>
              <a:t>M</a:t>
            </a:r>
            <a:r>
              <a:rPr lang="cs-CZ" dirty="0" smtClean="0"/>
              <a:t>ac OS</a:t>
            </a:r>
          </a:p>
          <a:p>
            <a:pPr lvl="2"/>
            <a:r>
              <a:rPr lang="cs-CZ" dirty="0" smtClean="0"/>
              <a:t>Linux</a:t>
            </a:r>
            <a:endParaRPr lang="cs-CZ" dirty="0"/>
          </a:p>
          <a:p>
            <a:pPr lvl="1"/>
            <a:r>
              <a:rPr lang="cs-CZ" dirty="0" smtClean="0"/>
              <a:t>aplikace</a:t>
            </a:r>
          </a:p>
          <a:p>
            <a:pPr lvl="2"/>
            <a:r>
              <a:rPr lang="cs-CZ" dirty="0" smtClean="0"/>
              <a:t>kancelářské, grafické, střihové, komunikační, prohlížeče, hry…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29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84776" cy="1143000"/>
          </a:xfrm>
        </p:spPr>
        <p:txBody>
          <a:bodyPr/>
          <a:lstStyle/>
          <a:p>
            <a:pPr algn="l"/>
            <a:r>
              <a:rPr lang="cs-CZ" sz="3200" dirty="0" smtClean="0"/>
              <a:t>Otázky k tématu: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1700808"/>
            <a:ext cx="6984776" cy="417646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 čemu se používá počítač?</a:t>
            </a:r>
          </a:p>
          <a:p>
            <a:r>
              <a:rPr lang="cs-CZ" sz="2000" dirty="0" smtClean="0"/>
              <a:t>Jaké druhy máme nejčastěji doma?</a:t>
            </a:r>
          </a:p>
          <a:p>
            <a:r>
              <a:rPr lang="cs-CZ" sz="2000" dirty="0" smtClean="0"/>
              <a:t>Z čeho se skládá počítač?</a:t>
            </a:r>
          </a:p>
          <a:p>
            <a:r>
              <a:rPr lang="cs-CZ" sz="2000" dirty="0" smtClean="0"/>
              <a:t>Vyjmenuj některé zástupce hardware a urči, zda se jedná o komponentu či periferii počítače.</a:t>
            </a:r>
          </a:p>
          <a:p>
            <a:r>
              <a:rPr lang="cs-CZ" sz="2000" dirty="0" smtClean="0"/>
              <a:t>Vyjmenuj některé zástupce software a urči, zda se jedná o aplikaci či operační systém.</a:t>
            </a:r>
          </a:p>
          <a:p>
            <a:r>
              <a:rPr lang="cs-CZ" sz="2000" dirty="0" smtClean="0"/>
              <a:t>Jakou funkci v počítači plní BIOS?</a:t>
            </a:r>
          </a:p>
          <a:p>
            <a:pPr marL="45720" indent="0" algn="ctr">
              <a:buNone/>
            </a:pPr>
            <a:r>
              <a:rPr lang="cs-CZ" sz="4800" dirty="0" smtClean="0"/>
              <a:t>Výborně!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7701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47472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svět práce</a:t>
            </a:r>
          </a:p>
          <a:p>
            <a:r>
              <a:rPr lang="cs-CZ" dirty="0" smtClean="0"/>
              <a:t>Vzdělávací obor: 	Digitální technologie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19. 9. 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učiva, žáci mají při výkladu k dispozici počítače k vyhledávání upřesňujících informací. </a:t>
            </a:r>
          </a:p>
          <a:p>
            <a:pPr lvl="1"/>
            <a:r>
              <a:rPr lang="cs-CZ" dirty="0" smtClean="0"/>
              <a:t>Dále je DUM žáky využíván při domácí přípravě.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2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Č_9.potx" id="{B512D168-2341-48B7-AB10-8E20591A9047}" vid="{89E0F234-C43E-49FB-8614-88130C71EC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PČ_9</Template>
  <TotalTime>0</TotalTime>
  <Words>244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Georgia</vt:lpstr>
      <vt:lpstr>Trebuchet MS</vt:lpstr>
      <vt:lpstr>Aerodynamika</vt:lpstr>
      <vt:lpstr>Počítač a jeho složení</vt:lpstr>
      <vt:lpstr>Počítač</vt:lpstr>
      <vt:lpstr>Z čeho je počítač složen?</vt:lpstr>
      <vt:lpstr>Příklady komponent počítače</vt:lpstr>
      <vt:lpstr>Příklady periferií počítače</vt:lpstr>
      <vt:lpstr>Příklady software počítače</vt:lpstr>
      <vt:lpstr>Otázky k tématu: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 a jeho složení</dc:title>
  <dc:creator>Petr Machálek</dc:creator>
  <cp:lastModifiedBy>Petr Machálek</cp:lastModifiedBy>
  <cp:revision>1</cp:revision>
  <dcterms:created xsi:type="dcterms:W3CDTF">2012-09-19T16:57:36Z</dcterms:created>
  <dcterms:modified xsi:type="dcterms:W3CDTF">2012-09-19T16:58:07Z</dcterms:modified>
</cp:coreProperties>
</file>