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1A08A-B894-4E65-B6E0-4F3F9DB7E01F}" type="datetimeFigureOut">
              <a:rPr lang="cs-CZ" smtClean="0"/>
              <a:t>1.2.2013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C5CEC-1357-4527-86C9-D80E77ACF92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1A08A-B894-4E65-B6E0-4F3F9DB7E01F}" type="datetimeFigureOut">
              <a:rPr lang="cs-CZ" smtClean="0"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C5CEC-1357-4527-86C9-D80E77ACF9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1A08A-B894-4E65-B6E0-4F3F9DB7E01F}" type="datetimeFigureOut">
              <a:rPr lang="cs-CZ" smtClean="0"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C5CEC-1357-4527-86C9-D80E77ACF9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1A08A-B894-4E65-B6E0-4F3F9DB7E01F}" type="datetimeFigureOut">
              <a:rPr lang="cs-CZ" smtClean="0"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C5CEC-1357-4527-86C9-D80E77ACF9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1A08A-B894-4E65-B6E0-4F3F9DB7E01F}" type="datetimeFigureOut">
              <a:rPr lang="cs-CZ" smtClean="0"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C5CEC-1357-4527-86C9-D80E77ACF92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1A08A-B894-4E65-B6E0-4F3F9DB7E01F}" type="datetimeFigureOut">
              <a:rPr lang="cs-CZ" smtClean="0"/>
              <a:t>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C5CEC-1357-4527-86C9-D80E77ACF9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1A08A-B894-4E65-B6E0-4F3F9DB7E01F}" type="datetimeFigureOut">
              <a:rPr lang="cs-CZ" smtClean="0"/>
              <a:t>1.2.2013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C5CEC-1357-4527-86C9-D80E77ACF9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1A08A-B894-4E65-B6E0-4F3F9DB7E01F}" type="datetimeFigureOut">
              <a:rPr lang="cs-CZ" smtClean="0"/>
              <a:t>1.2.2013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C5CEC-1357-4527-86C9-D80E77ACF9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1A08A-B894-4E65-B6E0-4F3F9DB7E01F}" type="datetimeFigureOut">
              <a:rPr lang="cs-CZ" smtClean="0"/>
              <a:t>1.2.2013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C5CEC-1357-4527-86C9-D80E77ACF924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1A08A-B894-4E65-B6E0-4F3F9DB7E01F}" type="datetimeFigureOut">
              <a:rPr lang="cs-CZ" smtClean="0"/>
              <a:t>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C5CEC-1357-4527-86C9-D80E77ACF9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1A08A-B894-4E65-B6E0-4F3F9DB7E01F}" type="datetimeFigureOut">
              <a:rPr lang="cs-CZ" smtClean="0"/>
              <a:t>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C5CEC-1357-4527-86C9-D80E77ACF92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8E1A08A-B894-4E65-B6E0-4F3F9DB7E01F}" type="datetimeFigureOut">
              <a:rPr lang="cs-CZ" smtClean="0"/>
              <a:t>1.2.2013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FC5CEC-1357-4527-86C9-D80E77ACF924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istribution-center.eu/images/images_main/057152_elektrolyt.jpg" TargetMode="External"/><Relationship Id="rId2" Type="http://schemas.openxmlformats.org/officeDocument/2006/relationships/hyperlink" Target="http://www.wikiskripta.eu/images/9/90/Elektrolyza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ragonadam.wz.cz/obrazky/elektrolyza_nacl_c.gif" TargetMode="External"/><Relationship Id="rId5" Type="http://schemas.openxmlformats.org/officeDocument/2006/relationships/hyperlink" Target="http://www.cez.cz/edee/content/microsites/elektrina/obr/2-41.jpg" TargetMode="External"/><Relationship Id="rId4" Type="http://schemas.openxmlformats.org/officeDocument/2006/relationships/hyperlink" Target="http://www.zschemie.euweb.cz/redox/elektrolyza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59632" y="2348880"/>
            <a:ext cx="7498080" cy="1143000"/>
          </a:xfrm>
        </p:spPr>
        <p:txBody>
          <a:bodyPr/>
          <a:lstStyle/>
          <a:p>
            <a:pPr algn="ctr"/>
            <a:r>
              <a:rPr lang="cs-CZ" dirty="0" smtClean="0"/>
              <a:t>Elektrolýza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5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elektrolýzy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výroba chloru</a:t>
            </a:r>
          </a:p>
          <a:p>
            <a:r>
              <a:rPr lang="cs-CZ" dirty="0" smtClean="0"/>
              <a:t>rozklad různých chemických látek</a:t>
            </a:r>
          </a:p>
          <a:p>
            <a:r>
              <a:rPr lang="cs-CZ" dirty="0" smtClean="0"/>
              <a:t>výroba čistých kovů</a:t>
            </a:r>
          </a:p>
          <a:p>
            <a:r>
              <a:rPr lang="cs-CZ" dirty="0"/>
              <a:t>e</a:t>
            </a:r>
            <a:r>
              <a:rPr lang="cs-CZ" dirty="0" smtClean="0"/>
              <a:t>lektrolytické </a:t>
            </a:r>
            <a:r>
              <a:rPr lang="cs-CZ" dirty="0"/>
              <a:t>čištění </a:t>
            </a:r>
            <a:r>
              <a:rPr lang="cs-CZ" dirty="0" smtClean="0"/>
              <a:t>kovů</a:t>
            </a:r>
          </a:p>
          <a:p>
            <a:r>
              <a:rPr lang="cs-CZ" dirty="0" smtClean="0"/>
              <a:t>galvanické pokovování, leptání</a:t>
            </a:r>
          </a:p>
          <a:p>
            <a:r>
              <a:rPr lang="cs-CZ" dirty="0" smtClean="0"/>
              <a:t>nabíjení akumulátorů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051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Shrnutí</a:t>
            </a:r>
            <a:r>
              <a:rPr lang="cs-CZ" sz="3900" dirty="0" smtClean="0"/>
              <a:t/>
            </a:r>
            <a:br>
              <a:rPr lang="cs-CZ" sz="3900" dirty="0" smtClean="0"/>
            </a:br>
            <a:r>
              <a:rPr lang="cs-CZ" sz="3200" dirty="0" smtClean="0"/>
              <a:t>Doplňte text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Elektrolýza je děj, který probíhá na ……… při průchodu ……… ……… ……… roztokem. Roztok musí obsahovat volně ……… ……… . Katoda je ……… elektroda a anoda je ……… elektroda. Rozklad látek na ionty se nazývá ……… ……… . Roztoky či taveniny chemických látek, v nichž probíhá elektrolýza, nazýváme ……… 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32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Elektrolýza je děj, který probíhá na </a:t>
            </a:r>
            <a:r>
              <a:rPr lang="cs-CZ" dirty="0" smtClean="0">
                <a:solidFill>
                  <a:srgbClr val="FF0000"/>
                </a:solidFill>
              </a:rPr>
              <a:t>elektrodách</a:t>
            </a:r>
            <a:r>
              <a:rPr lang="cs-CZ" dirty="0" smtClean="0"/>
              <a:t> </a:t>
            </a:r>
            <a:r>
              <a:rPr lang="cs-CZ" dirty="0"/>
              <a:t>při průchodu </a:t>
            </a:r>
            <a:r>
              <a:rPr lang="cs-CZ" dirty="0" smtClean="0">
                <a:solidFill>
                  <a:srgbClr val="FF0000"/>
                </a:solidFill>
              </a:rPr>
              <a:t>stejnosměrného elektrického proudu</a:t>
            </a:r>
            <a:r>
              <a:rPr lang="cs-CZ" dirty="0" smtClean="0"/>
              <a:t> </a:t>
            </a:r>
            <a:r>
              <a:rPr lang="cs-CZ" dirty="0"/>
              <a:t>roztokem. Roztok musí obsahovat volně </a:t>
            </a:r>
            <a:r>
              <a:rPr lang="cs-CZ" dirty="0" smtClean="0">
                <a:solidFill>
                  <a:srgbClr val="FF0000"/>
                </a:solidFill>
              </a:rPr>
              <a:t>pohyblivé ionty</a:t>
            </a:r>
            <a:r>
              <a:rPr lang="cs-CZ" dirty="0" smtClean="0"/>
              <a:t>. </a:t>
            </a:r>
            <a:r>
              <a:rPr lang="cs-CZ" dirty="0"/>
              <a:t>Katoda je </a:t>
            </a:r>
            <a:r>
              <a:rPr lang="cs-CZ" dirty="0" smtClean="0">
                <a:solidFill>
                  <a:srgbClr val="FF0000"/>
                </a:solidFill>
              </a:rPr>
              <a:t>záporná</a:t>
            </a:r>
            <a:r>
              <a:rPr lang="cs-CZ" dirty="0" smtClean="0"/>
              <a:t> </a:t>
            </a:r>
            <a:r>
              <a:rPr lang="cs-CZ" dirty="0"/>
              <a:t>elektroda a anoda je </a:t>
            </a:r>
            <a:r>
              <a:rPr lang="cs-CZ" dirty="0" smtClean="0">
                <a:solidFill>
                  <a:srgbClr val="FF0000"/>
                </a:solidFill>
              </a:rPr>
              <a:t>kladná</a:t>
            </a:r>
            <a:r>
              <a:rPr lang="cs-CZ" dirty="0" smtClean="0"/>
              <a:t> </a:t>
            </a:r>
            <a:r>
              <a:rPr lang="cs-CZ" dirty="0"/>
              <a:t>elektroda. Rozklad látek na ionty se nazývá </a:t>
            </a:r>
            <a:r>
              <a:rPr lang="cs-CZ" dirty="0" smtClean="0">
                <a:solidFill>
                  <a:srgbClr val="FF0000"/>
                </a:solidFill>
              </a:rPr>
              <a:t>elektrolytická disociace</a:t>
            </a:r>
            <a:r>
              <a:rPr lang="cs-CZ" dirty="0" smtClean="0"/>
              <a:t>. </a:t>
            </a:r>
            <a:r>
              <a:rPr lang="cs-CZ" dirty="0"/>
              <a:t>Roztoky či taveniny chemických látek, v nichž probíhá elektrolýza, nazýváme </a:t>
            </a:r>
            <a:r>
              <a:rPr lang="cs-CZ" dirty="0" smtClean="0">
                <a:solidFill>
                  <a:srgbClr val="FF0000"/>
                </a:solidFill>
              </a:rPr>
              <a:t>elektrolyty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57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upload.wikimedia.org/wikipedia/commons/3/3b/Elektrol%C3%BDza.jpeg</a:t>
            </a:r>
            <a:endParaRPr lang="cs-CZ" dirty="0">
              <a:hlinkClick r:id="rId2"/>
            </a:endParaRP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www.wikiskripta.eu/images/9/90/Elektrolyza.png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distribution-center.eu/images/images_main/057152_elektrolyt.jpg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www.zschemie.euweb.cz/redox/elektrolyza.gif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www.cez.cz/edee/content/microsites/elektrina/obr/2-41.jpg</a:t>
            </a:r>
            <a:endParaRPr lang="cs-CZ" dirty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dragonadam.wz.cz/obrazky/elektrolyza_nacl_c.gif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921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oubor:Elektrolýz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72059"/>
            <a:ext cx="3600400" cy="3585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Elektrolýza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děj probíhající na elektrodách při průchodu stejnosměrného elektrického proudu roztokem nebo taveninou</a:t>
            </a:r>
          </a:p>
          <a:p>
            <a:r>
              <a:rPr lang="cs-CZ" dirty="0" smtClean="0"/>
              <a:t>roztok musí obsahovat volně pohyblivé ionty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96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oubor:Elektrolyz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61149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b="1" dirty="0" smtClean="0"/>
              <a:t>Katoda:</a:t>
            </a:r>
          </a:p>
          <a:p>
            <a:r>
              <a:rPr lang="cs-CZ" dirty="0" smtClean="0"/>
              <a:t>je záporná elektroda</a:t>
            </a:r>
          </a:p>
          <a:p>
            <a:r>
              <a:rPr lang="cs-CZ" dirty="0" smtClean="0"/>
              <a:t>putují k ní kationty</a:t>
            </a:r>
          </a:p>
          <a:p>
            <a:r>
              <a:rPr lang="cs-CZ" dirty="0" smtClean="0"/>
              <a:t>dochází na ní k redukci</a:t>
            </a:r>
          </a:p>
          <a:p>
            <a:pPr marL="82296" indent="0">
              <a:buNone/>
            </a:pPr>
            <a:r>
              <a:rPr lang="cs-CZ" b="1" dirty="0" smtClean="0"/>
              <a:t>Anoda:</a:t>
            </a:r>
            <a:endParaRPr lang="cs-CZ" b="1" dirty="0"/>
          </a:p>
          <a:p>
            <a:r>
              <a:rPr lang="cs-CZ" dirty="0" smtClean="0"/>
              <a:t>je kladná elektroda</a:t>
            </a:r>
          </a:p>
          <a:p>
            <a:r>
              <a:rPr lang="cs-CZ" dirty="0" smtClean="0"/>
              <a:t>jsou k ní přitahovány anionty</a:t>
            </a:r>
          </a:p>
          <a:p>
            <a:r>
              <a:rPr lang="cs-CZ" dirty="0" smtClean="0"/>
              <a:t>dochází na ní k oxidaci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91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Elektrolyty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roztoky kyselin, zásad, solí a jejich tavenin, které vedou elektrický proud</a:t>
            </a:r>
          </a:p>
          <a:p>
            <a:r>
              <a:rPr lang="cs-CZ" dirty="0" smtClean="0"/>
              <a:t>vodivost elektrolytů způsobují anionty</a:t>
            </a:r>
            <a:br>
              <a:rPr lang="cs-CZ" dirty="0" smtClean="0"/>
            </a:br>
            <a:r>
              <a:rPr lang="cs-CZ" dirty="0" smtClean="0"/>
              <a:t>a kationty</a:t>
            </a:r>
            <a:endParaRPr lang="cs-CZ" dirty="0"/>
          </a:p>
        </p:txBody>
      </p:sp>
      <p:pic>
        <p:nvPicPr>
          <p:cNvPr id="3074" name="Picture 2" descr="http://distribution-center.eu/images/images_main/057152_elektroly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068960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65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/>
              <a:t>Elektrolytická disociace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= rozpad látek na ionty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cs-CZ" sz="3400" b="1" dirty="0" smtClean="0"/>
              <a:t>Zapište:</a:t>
            </a:r>
          </a:p>
          <a:p>
            <a:r>
              <a:rPr lang="cs-CZ" dirty="0" smtClean="0"/>
              <a:t>disociaci kyseliny sírové</a:t>
            </a:r>
          </a:p>
          <a:p>
            <a:pPr marL="82296" indent="0">
              <a:buNone/>
            </a:pPr>
            <a:r>
              <a:rPr lang="cs-CZ" dirty="0"/>
              <a:t>	</a:t>
            </a:r>
            <a:r>
              <a:rPr lang="cs-CZ" dirty="0" smtClean="0">
                <a:solidFill>
                  <a:srgbClr val="FF0000"/>
                </a:solidFill>
              </a:rPr>
              <a:t>H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r>
              <a:rPr lang="cs-CZ" dirty="0" smtClean="0">
                <a:solidFill>
                  <a:srgbClr val="FF0000"/>
                </a:solidFill>
              </a:rPr>
              <a:t>SO</a:t>
            </a:r>
            <a:r>
              <a:rPr lang="cs-CZ" baseline="-25000" dirty="0" smtClean="0">
                <a:solidFill>
                  <a:srgbClr val="FF0000"/>
                </a:solidFill>
              </a:rPr>
              <a:t>4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  <a:cs typeface="Times New Roman"/>
              </a:rPr>
              <a:t>→ 2 H</a:t>
            </a:r>
            <a:r>
              <a:rPr lang="cs-CZ" baseline="30000" dirty="0" smtClean="0">
                <a:solidFill>
                  <a:srgbClr val="FF0000"/>
                </a:solidFill>
                <a:cs typeface="Times New Roman"/>
              </a:rPr>
              <a:t>+</a:t>
            </a:r>
            <a:r>
              <a:rPr lang="cs-CZ" dirty="0" smtClean="0">
                <a:solidFill>
                  <a:srgbClr val="FF0000"/>
                </a:solidFill>
                <a:cs typeface="Times New Roman"/>
              </a:rPr>
              <a:t> + SO</a:t>
            </a:r>
            <a:r>
              <a:rPr lang="cs-CZ" baseline="-25000" dirty="0" smtClean="0">
                <a:solidFill>
                  <a:srgbClr val="FF0000"/>
                </a:solidFill>
                <a:cs typeface="Times New Roman"/>
              </a:rPr>
              <a:t>4</a:t>
            </a:r>
            <a:r>
              <a:rPr lang="cs-CZ" baseline="30000" dirty="0" smtClean="0">
                <a:solidFill>
                  <a:srgbClr val="FF0000"/>
                </a:solidFill>
                <a:cs typeface="Times New Roman"/>
              </a:rPr>
              <a:t>2</a:t>
            </a:r>
            <a:r>
              <a:rPr lang="cs-CZ" baseline="40000" dirty="0" smtClean="0">
                <a:solidFill>
                  <a:srgbClr val="FF0000"/>
                </a:solidFill>
                <a:cs typeface="Times New Roman"/>
              </a:rPr>
              <a:t>-</a:t>
            </a:r>
          </a:p>
          <a:p>
            <a:r>
              <a:rPr lang="cs-CZ" dirty="0" smtClean="0"/>
              <a:t>disociaci hydroxidu draselného</a:t>
            </a:r>
          </a:p>
          <a:p>
            <a:pPr marL="82296" indent="0">
              <a:buNone/>
            </a:pPr>
            <a:r>
              <a:rPr lang="cs-CZ" dirty="0"/>
              <a:t>	</a:t>
            </a:r>
            <a:r>
              <a:rPr lang="cs-CZ" dirty="0" smtClean="0">
                <a:solidFill>
                  <a:srgbClr val="FF0000"/>
                </a:solidFill>
              </a:rPr>
              <a:t>KOH </a:t>
            </a:r>
            <a:r>
              <a:rPr lang="cs-CZ" dirty="0" smtClean="0">
                <a:solidFill>
                  <a:srgbClr val="FF0000"/>
                </a:solidFill>
                <a:cs typeface="Times New Roman"/>
              </a:rPr>
              <a:t>→ K</a:t>
            </a:r>
            <a:r>
              <a:rPr lang="cs-CZ" baseline="30000" dirty="0" smtClean="0">
                <a:solidFill>
                  <a:srgbClr val="FF0000"/>
                </a:solidFill>
                <a:cs typeface="Times New Roman"/>
              </a:rPr>
              <a:t>+</a:t>
            </a:r>
            <a:r>
              <a:rPr lang="cs-CZ" dirty="0" smtClean="0">
                <a:solidFill>
                  <a:srgbClr val="FF0000"/>
                </a:solidFill>
                <a:cs typeface="Times New Roman"/>
              </a:rPr>
              <a:t> + OH</a:t>
            </a:r>
            <a:r>
              <a:rPr lang="cs-CZ" baseline="50000" dirty="0" smtClean="0">
                <a:solidFill>
                  <a:srgbClr val="FF0000"/>
                </a:solidFill>
                <a:cs typeface="Times New Roman"/>
              </a:rPr>
              <a:t>-</a:t>
            </a:r>
          </a:p>
          <a:p>
            <a:r>
              <a:rPr lang="cs-CZ" dirty="0" smtClean="0">
                <a:cs typeface="Times New Roman"/>
              </a:rPr>
              <a:t>disociaci chloridu sodného</a:t>
            </a:r>
          </a:p>
          <a:p>
            <a:pPr marL="82296" indent="0">
              <a:buNone/>
            </a:pPr>
            <a:r>
              <a:rPr lang="cs-CZ" dirty="0">
                <a:cs typeface="Times New Roman"/>
              </a:rPr>
              <a:t>	</a:t>
            </a:r>
            <a:r>
              <a:rPr lang="cs-CZ" dirty="0" err="1" smtClean="0">
                <a:solidFill>
                  <a:srgbClr val="FF0000"/>
                </a:solidFill>
                <a:cs typeface="Times New Roman"/>
              </a:rPr>
              <a:t>NaCl</a:t>
            </a:r>
            <a:r>
              <a:rPr lang="cs-CZ" dirty="0" smtClean="0">
                <a:solidFill>
                  <a:srgbClr val="FF0000"/>
                </a:solidFill>
                <a:cs typeface="Times New Roman"/>
              </a:rPr>
              <a:t> → Na</a:t>
            </a:r>
            <a:r>
              <a:rPr lang="cs-CZ" baseline="30000" dirty="0" smtClean="0">
                <a:solidFill>
                  <a:srgbClr val="FF0000"/>
                </a:solidFill>
                <a:cs typeface="Times New Roman"/>
              </a:rPr>
              <a:t>+</a:t>
            </a:r>
            <a:r>
              <a:rPr lang="cs-CZ" dirty="0" smtClean="0">
                <a:solidFill>
                  <a:srgbClr val="FF0000"/>
                </a:solidFill>
                <a:cs typeface="Times New Roman"/>
              </a:rPr>
              <a:t> + Cl</a:t>
            </a:r>
            <a:r>
              <a:rPr lang="cs-CZ" baseline="50000" dirty="0" smtClean="0">
                <a:solidFill>
                  <a:srgbClr val="FF0000"/>
                </a:solidFill>
                <a:cs typeface="Times New Roman"/>
              </a:rPr>
              <a:t>-</a:t>
            </a:r>
          </a:p>
          <a:p>
            <a:r>
              <a:rPr lang="cs-CZ" dirty="0" smtClean="0">
                <a:cs typeface="Times New Roman"/>
              </a:rPr>
              <a:t>disociaci dusičnanu vápenatého</a:t>
            </a:r>
          </a:p>
          <a:p>
            <a:pPr marL="82296" indent="0">
              <a:buNone/>
            </a:pPr>
            <a:r>
              <a:rPr lang="cs-CZ" dirty="0">
                <a:cs typeface="Times New Roman"/>
              </a:rPr>
              <a:t>	</a:t>
            </a:r>
            <a:r>
              <a:rPr lang="cs-CZ" dirty="0" smtClean="0">
                <a:solidFill>
                  <a:srgbClr val="FF0000"/>
                </a:solidFill>
                <a:cs typeface="Times New Roman"/>
              </a:rPr>
              <a:t>Ca(NO</a:t>
            </a:r>
            <a:r>
              <a:rPr lang="cs-CZ" baseline="-25000" dirty="0" smtClean="0">
                <a:solidFill>
                  <a:srgbClr val="FF0000"/>
                </a:solidFill>
                <a:cs typeface="Times New Roman"/>
              </a:rPr>
              <a:t>3</a:t>
            </a:r>
            <a:r>
              <a:rPr lang="cs-CZ" dirty="0" smtClean="0">
                <a:solidFill>
                  <a:srgbClr val="FF0000"/>
                </a:solidFill>
                <a:cs typeface="Times New Roman"/>
              </a:rPr>
              <a:t>)</a:t>
            </a:r>
            <a:r>
              <a:rPr lang="cs-CZ" baseline="-25000" dirty="0" smtClean="0">
                <a:solidFill>
                  <a:srgbClr val="FF0000"/>
                </a:solidFill>
                <a:cs typeface="Times New Roman"/>
              </a:rPr>
              <a:t>2</a:t>
            </a:r>
            <a:r>
              <a:rPr lang="cs-CZ" dirty="0" smtClean="0">
                <a:solidFill>
                  <a:srgbClr val="FF0000"/>
                </a:solidFill>
                <a:cs typeface="Times New Roman"/>
              </a:rPr>
              <a:t> → Ca</a:t>
            </a:r>
            <a:r>
              <a:rPr lang="cs-CZ" baseline="30000" dirty="0" smtClean="0">
                <a:solidFill>
                  <a:srgbClr val="FF0000"/>
                </a:solidFill>
                <a:cs typeface="Times New Roman"/>
              </a:rPr>
              <a:t>2+ </a:t>
            </a:r>
            <a:r>
              <a:rPr lang="cs-CZ" dirty="0" smtClean="0">
                <a:solidFill>
                  <a:srgbClr val="FF0000"/>
                </a:solidFill>
                <a:cs typeface="Times New Roman"/>
              </a:rPr>
              <a:t>+ 2 NO</a:t>
            </a:r>
            <a:r>
              <a:rPr lang="cs-CZ" baseline="-25000" dirty="0" smtClean="0">
                <a:solidFill>
                  <a:srgbClr val="FF0000"/>
                </a:solidFill>
                <a:cs typeface="Times New Roman"/>
              </a:rPr>
              <a:t>3</a:t>
            </a:r>
            <a:r>
              <a:rPr lang="cs-CZ" baseline="50000" dirty="0" smtClean="0">
                <a:solidFill>
                  <a:srgbClr val="FF0000"/>
                </a:solidFill>
                <a:cs typeface="Times New Roman"/>
              </a:rPr>
              <a:t>-</a:t>
            </a:r>
          </a:p>
          <a:p>
            <a:r>
              <a:rPr lang="cs-CZ" dirty="0" smtClean="0">
                <a:cs typeface="Times New Roman"/>
              </a:rPr>
              <a:t>disociaci chloridu měďnatého</a:t>
            </a:r>
          </a:p>
          <a:p>
            <a:pPr marL="82296" indent="0">
              <a:buNone/>
            </a:pPr>
            <a:r>
              <a:rPr lang="cs-CZ" dirty="0">
                <a:cs typeface="Times New Roman"/>
              </a:rPr>
              <a:t>	</a:t>
            </a:r>
            <a:r>
              <a:rPr lang="cs-CZ" dirty="0" smtClean="0">
                <a:solidFill>
                  <a:srgbClr val="FF0000"/>
                </a:solidFill>
                <a:cs typeface="Times New Roman"/>
              </a:rPr>
              <a:t>CuCl</a:t>
            </a:r>
            <a:r>
              <a:rPr lang="cs-CZ" baseline="-25000" dirty="0" smtClean="0">
                <a:solidFill>
                  <a:srgbClr val="FF0000"/>
                </a:solidFill>
                <a:cs typeface="Times New Roman"/>
              </a:rPr>
              <a:t>2</a:t>
            </a:r>
            <a:r>
              <a:rPr lang="cs-CZ" dirty="0" smtClean="0">
                <a:solidFill>
                  <a:srgbClr val="FF0000"/>
                </a:solidFill>
                <a:cs typeface="Times New Roman"/>
              </a:rPr>
              <a:t> → Cu</a:t>
            </a:r>
            <a:r>
              <a:rPr lang="cs-CZ" baseline="30000" dirty="0" smtClean="0">
                <a:solidFill>
                  <a:srgbClr val="FF0000"/>
                </a:solidFill>
                <a:cs typeface="Times New Roman"/>
              </a:rPr>
              <a:t>2+ </a:t>
            </a:r>
            <a:r>
              <a:rPr lang="cs-CZ" dirty="0" smtClean="0">
                <a:solidFill>
                  <a:srgbClr val="FF0000"/>
                </a:solidFill>
                <a:cs typeface="Times New Roman"/>
              </a:rPr>
              <a:t>+ 2 Cl</a:t>
            </a:r>
            <a:r>
              <a:rPr lang="cs-CZ" baseline="50000" dirty="0" smtClean="0">
                <a:solidFill>
                  <a:srgbClr val="FF0000"/>
                </a:solidFill>
                <a:cs typeface="Times New Roman"/>
              </a:rPr>
              <a:t>-</a:t>
            </a:r>
          </a:p>
          <a:p>
            <a:r>
              <a:rPr lang="cs-CZ" dirty="0" smtClean="0">
                <a:cs typeface="Times New Roman"/>
              </a:rPr>
              <a:t>disociace síranu olovnatého</a:t>
            </a:r>
            <a:endParaRPr lang="cs-CZ" dirty="0" smtClean="0"/>
          </a:p>
          <a:p>
            <a:pPr marL="82296" indent="0">
              <a:buNone/>
            </a:pPr>
            <a:r>
              <a:rPr lang="cs-CZ" dirty="0">
                <a:cs typeface="Times New Roman"/>
              </a:rPr>
              <a:t>	</a:t>
            </a:r>
            <a:r>
              <a:rPr lang="cs-CZ" dirty="0" smtClean="0">
                <a:solidFill>
                  <a:srgbClr val="FF0000"/>
                </a:solidFill>
                <a:cs typeface="Times New Roman"/>
              </a:rPr>
              <a:t>PbSO</a:t>
            </a:r>
            <a:r>
              <a:rPr lang="cs-CZ" baseline="-25000" dirty="0" smtClean="0">
                <a:solidFill>
                  <a:srgbClr val="FF0000"/>
                </a:solidFill>
                <a:cs typeface="Times New Roman"/>
              </a:rPr>
              <a:t>4</a:t>
            </a:r>
            <a:r>
              <a:rPr lang="cs-CZ" dirty="0" smtClean="0">
                <a:solidFill>
                  <a:srgbClr val="FF0000"/>
                </a:solidFill>
                <a:cs typeface="Times New Roman"/>
              </a:rPr>
              <a:t> → Pb</a:t>
            </a:r>
            <a:r>
              <a:rPr lang="cs-CZ" baseline="30000" dirty="0" smtClean="0">
                <a:solidFill>
                  <a:srgbClr val="FF0000"/>
                </a:solidFill>
                <a:cs typeface="Times New Roman"/>
              </a:rPr>
              <a:t>2+ </a:t>
            </a:r>
            <a:r>
              <a:rPr lang="cs-CZ" dirty="0" smtClean="0">
                <a:solidFill>
                  <a:srgbClr val="FF0000"/>
                </a:solidFill>
                <a:cs typeface="Times New Roman"/>
              </a:rPr>
              <a:t>+ SO</a:t>
            </a:r>
            <a:r>
              <a:rPr lang="cs-CZ" baseline="-25000" dirty="0" smtClean="0">
                <a:solidFill>
                  <a:srgbClr val="FF0000"/>
                </a:solidFill>
                <a:cs typeface="Times New Roman"/>
              </a:rPr>
              <a:t>4</a:t>
            </a:r>
            <a:r>
              <a:rPr lang="cs-CZ" baseline="30000" dirty="0" smtClean="0">
                <a:solidFill>
                  <a:srgbClr val="FF0000"/>
                </a:solidFill>
                <a:cs typeface="Times New Roman"/>
              </a:rPr>
              <a:t>2</a:t>
            </a:r>
            <a:r>
              <a:rPr lang="cs-CZ" baseline="40000" dirty="0" smtClean="0">
                <a:solidFill>
                  <a:srgbClr val="FF0000"/>
                </a:solidFill>
                <a:cs typeface="Times New Roman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97250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zschemie.euweb.cz/redox/elektrolyz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493653"/>
            <a:ext cx="2880319" cy="2364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elektrolýzy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arenR"/>
            </a:pPr>
            <a:r>
              <a:rPr lang="cs-CZ" dirty="0"/>
              <a:t>E</a:t>
            </a:r>
            <a:r>
              <a:rPr lang="cs-CZ" dirty="0" smtClean="0"/>
              <a:t>lektrolýza roztoku jodidu zinečnatého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elektrolyt:  ZnI</a:t>
            </a:r>
            <a:r>
              <a:rPr lang="cs-CZ" baseline="-25000" dirty="0" smtClean="0"/>
              <a:t>2</a:t>
            </a:r>
            <a:r>
              <a:rPr lang="cs-CZ" dirty="0" smtClean="0"/>
              <a:t> </a:t>
            </a:r>
            <a:r>
              <a:rPr lang="cs-CZ" dirty="0" smtClean="0">
                <a:cs typeface="Times New Roman"/>
              </a:rPr>
              <a:t>→ Zn</a:t>
            </a:r>
            <a:r>
              <a:rPr lang="cs-CZ" baseline="30000" dirty="0" smtClean="0">
                <a:cs typeface="Times New Roman"/>
              </a:rPr>
              <a:t>2+ </a:t>
            </a:r>
            <a:r>
              <a:rPr lang="cs-CZ" dirty="0" smtClean="0">
                <a:cs typeface="Times New Roman"/>
              </a:rPr>
              <a:t>+ 2 I</a:t>
            </a:r>
            <a:r>
              <a:rPr lang="cs-CZ" baseline="50000" dirty="0" smtClean="0">
                <a:cs typeface="Times New Roman"/>
              </a:rPr>
              <a:t>-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elektrody jsou uhlíkové (anoda i katoda)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reakce na anodě: </a:t>
            </a:r>
            <a:r>
              <a:rPr lang="cs-CZ" dirty="0">
                <a:cs typeface="Times New Roman"/>
              </a:rPr>
              <a:t>2 </a:t>
            </a:r>
            <a:r>
              <a:rPr lang="cs-CZ" dirty="0" smtClean="0">
                <a:cs typeface="Times New Roman"/>
              </a:rPr>
              <a:t>I</a:t>
            </a:r>
            <a:r>
              <a:rPr lang="cs-CZ" baseline="50000" dirty="0" smtClean="0">
                <a:cs typeface="Times New Roman"/>
              </a:rPr>
              <a:t>-</a:t>
            </a:r>
            <a:r>
              <a:rPr lang="cs-CZ" dirty="0">
                <a:cs typeface="Times New Roman"/>
              </a:rPr>
              <a:t> </a:t>
            </a:r>
            <a:r>
              <a:rPr lang="cs-CZ" dirty="0" smtClean="0">
                <a:cs typeface="Times New Roman"/>
              </a:rPr>
              <a:t>- 2e → I</a:t>
            </a:r>
            <a:r>
              <a:rPr lang="cs-CZ" baseline="-25000" dirty="0" smtClean="0">
                <a:cs typeface="Times New Roman"/>
              </a:rPr>
              <a:t>2</a:t>
            </a:r>
            <a:r>
              <a:rPr lang="cs-CZ" dirty="0" smtClean="0">
                <a:cs typeface="Times New Roman"/>
              </a:rPr>
              <a:t> (oxidace)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cs typeface="Times New Roman"/>
              </a:rPr>
              <a:t>reakce na katodě: </a:t>
            </a:r>
            <a:r>
              <a:rPr lang="cs-CZ" dirty="0">
                <a:cs typeface="Times New Roman"/>
              </a:rPr>
              <a:t>Zn</a:t>
            </a:r>
            <a:r>
              <a:rPr lang="cs-CZ" baseline="30000" dirty="0">
                <a:cs typeface="Times New Roman"/>
              </a:rPr>
              <a:t>2</a:t>
            </a:r>
            <a:r>
              <a:rPr lang="cs-CZ" baseline="30000" dirty="0" smtClean="0">
                <a:cs typeface="Times New Roman"/>
              </a:rPr>
              <a:t>+ </a:t>
            </a:r>
            <a:r>
              <a:rPr lang="cs-CZ" dirty="0" smtClean="0">
                <a:cs typeface="Times New Roman"/>
              </a:rPr>
              <a:t>+ 2e → </a:t>
            </a:r>
            <a:r>
              <a:rPr lang="cs-CZ" dirty="0" err="1" smtClean="0">
                <a:cs typeface="Times New Roman"/>
              </a:rPr>
              <a:t>Zn</a:t>
            </a:r>
            <a:r>
              <a:rPr lang="cs-CZ" dirty="0" smtClean="0">
                <a:cs typeface="Times New Roman"/>
              </a:rPr>
              <a:t> (redukce)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cs typeface="Times New Roman"/>
              </a:rPr>
              <a:t>využití: pokovování předmětů</a:t>
            </a:r>
          </a:p>
          <a:p>
            <a:pPr lvl="1">
              <a:buFont typeface="Arial" pitchFamily="34" charset="0"/>
              <a:buChar char="•"/>
            </a:pPr>
            <a:endParaRPr lang="cs-CZ" dirty="0">
              <a:cs typeface="Times New Roman"/>
            </a:endParaRPr>
          </a:p>
          <a:p>
            <a:pPr lvl="2">
              <a:buClr>
                <a:srgbClr val="FFFF00"/>
              </a:buClr>
              <a:buFont typeface="Wingdings" pitchFamily="2" charset="2"/>
              <a:buChar char=""/>
            </a:pPr>
            <a:r>
              <a:rPr lang="cs-CZ" sz="2800" dirty="0" smtClean="0">
                <a:cs typeface="Times New Roman"/>
              </a:rPr>
              <a:t> I</a:t>
            </a:r>
            <a:r>
              <a:rPr lang="cs-CZ" sz="2800" baseline="50000" dirty="0" smtClean="0">
                <a:cs typeface="Times New Roman"/>
              </a:rPr>
              <a:t>-</a:t>
            </a:r>
          </a:p>
          <a:p>
            <a:pPr lvl="2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"/>
            </a:pPr>
            <a:r>
              <a:rPr lang="cs-CZ" sz="2800" dirty="0" smtClean="0">
                <a:cs typeface="Times New Roman"/>
              </a:rPr>
              <a:t> Zn</a:t>
            </a:r>
            <a:r>
              <a:rPr lang="cs-CZ" sz="2800" baseline="30000" dirty="0" smtClean="0">
                <a:cs typeface="Times New Roman"/>
              </a:rPr>
              <a:t>2+</a:t>
            </a:r>
            <a:endParaRPr lang="cs-CZ" sz="2800" baseline="300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131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elektrolýzy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arenR" startAt="2"/>
            </a:pPr>
            <a:r>
              <a:rPr lang="cs-CZ" dirty="0"/>
              <a:t>E</a:t>
            </a:r>
            <a:r>
              <a:rPr lang="cs-CZ" dirty="0" smtClean="0"/>
              <a:t>lektrolýza roztoku síranu měďnatého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elektrolyt:  CuSO</a:t>
            </a:r>
            <a:r>
              <a:rPr lang="cs-CZ" baseline="-25000" dirty="0" smtClean="0"/>
              <a:t>4</a:t>
            </a:r>
            <a:r>
              <a:rPr lang="cs-CZ" dirty="0" smtClean="0"/>
              <a:t> </a:t>
            </a:r>
            <a:r>
              <a:rPr lang="cs-CZ" dirty="0" smtClean="0">
                <a:cs typeface="Times New Roman"/>
              </a:rPr>
              <a:t>→ Cu</a:t>
            </a:r>
            <a:r>
              <a:rPr lang="cs-CZ" baseline="30000" dirty="0" smtClean="0">
                <a:cs typeface="Times New Roman"/>
              </a:rPr>
              <a:t>2+ </a:t>
            </a:r>
            <a:r>
              <a:rPr lang="cs-CZ" dirty="0" smtClean="0">
                <a:cs typeface="Times New Roman"/>
              </a:rPr>
              <a:t>+ SO</a:t>
            </a:r>
            <a:r>
              <a:rPr lang="cs-CZ" baseline="-25000" dirty="0" smtClean="0">
                <a:cs typeface="Times New Roman"/>
              </a:rPr>
              <a:t>4</a:t>
            </a:r>
            <a:r>
              <a:rPr lang="cs-CZ" baseline="30000" dirty="0" smtClean="0">
                <a:cs typeface="Times New Roman"/>
              </a:rPr>
              <a:t>2</a:t>
            </a:r>
            <a:r>
              <a:rPr lang="cs-CZ" baseline="40000" dirty="0" smtClean="0">
                <a:cs typeface="Times New Roman"/>
              </a:rPr>
              <a:t>-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cs typeface="Times New Roman"/>
              </a:rPr>
              <a:t>elektrody - anoda měděná</a:t>
            </a:r>
            <a:br>
              <a:rPr lang="cs-CZ" dirty="0" smtClean="0">
                <a:cs typeface="Times New Roman"/>
              </a:rPr>
            </a:br>
            <a:r>
              <a:rPr lang="cs-CZ" dirty="0" smtClean="0">
                <a:cs typeface="Times New Roman"/>
              </a:rPr>
              <a:t>		   - katoda uhlíková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cs typeface="Times New Roman"/>
              </a:rPr>
              <a:t>reakce na anodě: SO</a:t>
            </a:r>
            <a:r>
              <a:rPr lang="cs-CZ" baseline="-25000" dirty="0" smtClean="0">
                <a:cs typeface="Times New Roman"/>
              </a:rPr>
              <a:t>4</a:t>
            </a:r>
            <a:r>
              <a:rPr lang="cs-CZ" baseline="30000" dirty="0" smtClean="0">
                <a:cs typeface="Times New Roman"/>
              </a:rPr>
              <a:t>2</a:t>
            </a:r>
            <a:r>
              <a:rPr lang="cs-CZ" baseline="40000" dirty="0" smtClean="0">
                <a:cs typeface="Times New Roman"/>
              </a:rPr>
              <a:t>- </a:t>
            </a:r>
            <a:r>
              <a:rPr lang="cs-CZ" dirty="0" smtClean="0">
                <a:cs typeface="Times New Roman"/>
              </a:rPr>
              <a:t>+ </a:t>
            </a:r>
            <a:r>
              <a:rPr lang="cs-CZ" dirty="0">
                <a:cs typeface="Times New Roman"/>
              </a:rPr>
              <a:t>Cu</a:t>
            </a:r>
            <a:r>
              <a:rPr lang="cs-CZ" baseline="30000" dirty="0">
                <a:cs typeface="Times New Roman"/>
              </a:rPr>
              <a:t>2</a:t>
            </a:r>
            <a:r>
              <a:rPr lang="cs-CZ" baseline="30000" dirty="0" smtClean="0">
                <a:cs typeface="Times New Roman"/>
              </a:rPr>
              <a:t>+ </a:t>
            </a:r>
            <a:r>
              <a:rPr lang="cs-CZ" dirty="0" smtClean="0">
                <a:cs typeface="Times New Roman"/>
              </a:rPr>
              <a:t>→ </a:t>
            </a:r>
            <a:r>
              <a:rPr lang="cs-CZ" dirty="0" smtClean="0"/>
              <a:t>CuSO</a:t>
            </a:r>
            <a:r>
              <a:rPr lang="cs-CZ" baseline="-25000" dirty="0" smtClean="0"/>
              <a:t>4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cs typeface="Times New Roman"/>
              </a:rPr>
              <a:t>reakce na katodě: </a:t>
            </a:r>
            <a:r>
              <a:rPr lang="cs-CZ" dirty="0">
                <a:cs typeface="Times New Roman"/>
              </a:rPr>
              <a:t>Cu</a:t>
            </a:r>
            <a:r>
              <a:rPr lang="cs-CZ" baseline="30000" dirty="0">
                <a:cs typeface="Times New Roman"/>
              </a:rPr>
              <a:t>2</a:t>
            </a:r>
            <a:r>
              <a:rPr lang="cs-CZ" baseline="30000" dirty="0" smtClean="0">
                <a:cs typeface="Times New Roman"/>
              </a:rPr>
              <a:t>+ </a:t>
            </a:r>
            <a:r>
              <a:rPr lang="cs-CZ" dirty="0" smtClean="0">
                <a:cs typeface="Times New Roman"/>
              </a:rPr>
              <a:t>+ 2e → </a:t>
            </a:r>
            <a:r>
              <a:rPr lang="cs-CZ" dirty="0" err="1" smtClean="0">
                <a:cs typeface="Times New Roman"/>
              </a:rPr>
              <a:t>Cu</a:t>
            </a:r>
            <a:endParaRPr lang="cs-CZ" dirty="0" smtClean="0"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cs typeface="Times New Roman"/>
              </a:rPr>
              <a:t>využití: poměďování předmětů</a:t>
            </a:r>
          </a:p>
          <a:p>
            <a:pPr lvl="1">
              <a:buFont typeface="Arial" pitchFamily="34" charset="0"/>
              <a:buChar char="•"/>
            </a:pPr>
            <a:endParaRPr lang="cs-CZ" dirty="0" smtClean="0"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dirty="0">
              <a:cs typeface="Times New Roman"/>
            </a:endParaRPr>
          </a:p>
          <a:p>
            <a:pPr marL="402336" lvl="1" indent="0">
              <a:buNone/>
            </a:pPr>
            <a:r>
              <a:rPr lang="cs-CZ" dirty="0">
                <a:cs typeface="Times New Roman"/>
              </a:rPr>
              <a:t> </a:t>
            </a:r>
            <a:endParaRPr lang="cs-CZ" dirty="0" smtClean="0"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dirty="0">
              <a:cs typeface="Times New Roman"/>
            </a:endParaRPr>
          </a:p>
          <a:p>
            <a:pPr marL="402336" lvl="1" indent="0">
              <a:buNone/>
            </a:pPr>
            <a:endParaRPr lang="cs-CZ" dirty="0"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dirty="0" smtClean="0"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dirty="0"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dirty="0" smtClean="0"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dirty="0"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dirty="0" smtClean="0"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dirty="0">
              <a:cs typeface="Times New Roman"/>
            </a:endParaRPr>
          </a:p>
          <a:p>
            <a:pPr lvl="1">
              <a:buFont typeface="Arial" pitchFamily="34" charset="0"/>
              <a:buChar char="•"/>
            </a:pPr>
            <a:endParaRPr lang="cs-CZ" dirty="0" smtClean="0">
              <a:cs typeface="Times New Roman"/>
            </a:endParaRPr>
          </a:p>
        </p:txBody>
      </p:sp>
      <p:pic>
        <p:nvPicPr>
          <p:cNvPr id="5122" name="Picture 2" descr="Galvaniz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619045"/>
            <a:ext cx="2592288" cy="217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25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elektrolýzy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arenR" startAt="3"/>
            </a:pPr>
            <a:r>
              <a:rPr lang="cs-CZ" dirty="0" smtClean="0"/>
              <a:t>Elektrolýza roztoku chloridu sodného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elektrolyt: vodný roztok </a:t>
            </a:r>
            <a:r>
              <a:rPr lang="cs-CZ" dirty="0" err="1"/>
              <a:t>NaCl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	</a:t>
            </a:r>
            <a:r>
              <a:rPr lang="cs-CZ" dirty="0" err="1"/>
              <a:t>NaCl</a:t>
            </a:r>
            <a:r>
              <a:rPr lang="cs-CZ" dirty="0"/>
              <a:t> → Na</a:t>
            </a:r>
            <a:r>
              <a:rPr lang="cs-CZ" baseline="30000" dirty="0"/>
              <a:t>+</a:t>
            </a:r>
            <a:r>
              <a:rPr lang="cs-CZ" dirty="0"/>
              <a:t> + </a:t>
            </a:r>
            <a:r>
              <a:rPr lang="cs-CZ" dirty="0" smtClean="0"/>
              <a:t>Cl</a:t>
            </a:r>
            <a:r>
              <a:rPr lang="cs-CZ" baseline="50000" dirty="0" smtClean="0"/>
              <a:t>-</a:t>
            </a:r>
            <a:br>
              <a:rPr lang="cs-CZ" baseline="50000" dirty="0" smtClean="0"/>
            </a:br>
            <a:r>
              <a:rPr lang="cs-CZ" baseline="50000" dirty="0" smtClean="0"/>
              <a:t>	</a:t>
            </a:r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 → H</a:t>
            </a:r>
            <a:r>
              <a:rPr lang="cs-CZ" baseline="30000" dirty="0" smtClean="0"/>
              <a:t>+</a:t>
            </a:r>
            <a:r>
              <a:rPr lang="cs-CZ" dirty="0" smtClean="0"/>
              <a:t> + OH</a:t>
            </a:r>
            <a:r>
              <a:rPr lang="cs-CZ" baseline="50000" dirty="0" smtClean="0"/>
              <a:t>-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elektrody jsou uhlíkové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reakce na anodě: 2 Cl</a:t>
            </a:r>
            <a:r>
              <a:rPr lang="cs-CZ" baseline="50000" dirty="0" smtClean="0"/>
              <a:t>- </a:t>
            </a:r>
            <a:r>
              <a:rPr lang="cs-CZ" dirty="0" smtClean="0"/>
              <a:t>- 2e → Cl</a:t>
            </a:r>
            <a:r>
              <a:rPr lang="cs-CZ" baseline="-25000" dirty="0" smtClean="0"/>
              <a:t>2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reakce na katodě: 2 H</a:t>
            </a:r>
            <a:r>
              <a:rPr lang="cs-CZ" baseline="30000" dirty="0" smtClean="0"/>
              <a:t>+</a:t>
            </a:r>
            <a:r>
              <a:rPr lang="cs-CZ" dirty="0" smtClean="0"/>
              <a:t> + 2e → H</a:t>
            </a:r>
            <a:r>
              <a:rPr lang="cs-CZ" baseline="-25000" dirty="0" smtClean="0"/>
              <a:t>2</a:t>
            </a:r>
            <a:br>
              <a:rPr lang="cs-CZ" baseline="-25000" dirty="0" smtClean="0"/>
            </a:br>
            <a:r>
              <a:rPr lang="cs-CZ" dirty="0" smtClean="0"/>
              <a:t>			     Na</a:t>
            </a:r>
            <a:r>
              <a:rPr lang="cs-CZ" baseline="30000" dirty="0"/>
              <a:t>+</a:t>
            </a:r>
            <a:r>
              <a:rPr lang="cs-CZ" dirty="0" smtClean="0"/>
              <a:t> + OH</a:t>
            </a:r>
            <a:r>
              <a:rPr lang="cs-CZ" baseline="50000" dirty="0" smtClean="0"/>
              <a:t>-</a:t>
            </a:r>
            <a:r>
              <a:rPr lang="cs-CZ" dirty="0" smtClean="0"/>
              <a:t> → </a:t>
            </a:r>
            <a:r>
              <a:rPr lang="cs-CZ" dirty="0" err="1" smtClean="0"/>
              <a:t>NaOH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využití: výroba chloru, vodíku, hydroxidu</a:t>
            </a:r>
            <a:br>
              <a:rPr lang="cs-CZ" dirty="0" smtClean="0"/>
            </a:br>
            <a:r>
              <a:rPr lang="cs-CZ" dirty="0" smtClean="0"/>
              <a:t>	        sodného</a:t>
            </a:r>
          </a:p>
        </p:txBody>
      </p:sp>
    </p:spTree>
    <p:extLst>
      <p:ext uri="{BB962C8B-B14F-4D97-AF65-F5344CB8AC3E}">
        <p14:creationId xmlns:p14="http://schemas.microsoft.com/office/powerpoint/2010/main" val="354962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700" dirty="0"/>
              <a:t>Elektrolýza roztoku </a:t>
            </a:r>
            <a:r>
              <a:rPr lang="cs-CZ" sz="3700" dirty="0" smtClean="0"/>
              <a:t>chloridu sodného</a:t>
            </a:r>
            <a:endParaRPr lang="cs-CZ" sz="3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47800"/>
            <a:ext cx="79208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900" dirty="0" smtClean="0"/>
              <a:t>2Na</a:t>
            </a:r>
            <a:r>
              <a:rPr lang="cs-CZ" sz="2900" baseline="30000" dirty="0" smtClean="0"/>
              <a:t>+</a:t>
            </a:r>
            <a:r>
              <a:rPr lang="cs-CZ" sz="2900" dirty="0" smtClean="0"/>
              <a:t> + 2Cl</a:t>
            </a:r>
            <a:r>
              <a:rPr lang="cs-CZ" sz="2900" baseline="50000" dirty="0" smtClean="0"/>
              <a:t>-</a:t>
            </a:r>
            <a:r>
              <a:rPr lang="cs-CZ" sz="2900" dirty="0" smtClean="0"/>
              <a:t> + 2H</a:t>
            </a:r>
            <a:r>
              <a:rPr lang="cs-CZ" sz="2900" baseline="30000" dirty="0" smtClean="0"/>
              <a:t>+</a:t>
            </a:r>
            <a:r>
              <a:rPr lang="cs-CZ" sz="2900" dirty="0" smtClean="0"/>
              <a:t> + 2OH</a:t>
            </a:r>
            <a:r>
              <a:rPr lang="cs-CZ" sz="2900" baseline="50000" dirty="0" smtClean="0"/>
              <a:t>-</a:t>
            </a:r>
            <a:r>
              <a:rPr lang="cs-CZ" sz="2900" dirty="0" smtClean="0"/>
              <a:t> → H</a:t>
            </a:r>
            <a:r>
              <a:rPr lang="cs-CZ" sz="2900" baseline="-25000" dirty="0" smtClean="0"/>
              <a:t>2</a:t>
            </a:r>
            <a:r>
              <a:rPr lang="cs-CZ" sz="2900" dirty="0" smtClean="0"/>
              <a:t> + Cl</a:t>
            </a:r>
            <a:r>
              <a:rPr lang="cs-CZ" sz="2900" baseline="-25000" dirty="0" smtClean="0"/>
              <a:t>2</a:t>
            </a:r>
            <a:r>
              <a:rPr lang="cs-CZ" sz="2900" dirty="0" smtClean="0"/>
              <a:t> + 2NaOH </a:t>
            </a:r>
            <a:endParaRPr lang="cs-CZ" sz="2900" dirty="0"/>
          </a:p>
        </p:txBody>
      </p:sp>
      <p:pic>
        <p:nvPicPr>
          <p:cNvPr id="6146" name="Picture 2" descr="http://dragonadam.wz.cz/obrazky/elektrolyza_nacl_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97634"/>
            <a:ext cx="5992408" cy="427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6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</TotalTime>
  <Words>336</Words>
  <Application>Microsoft Office PowerPoint</Application>
  <PresentationFormat>Předvádění na obrazovce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Elektrolýza</vt:lpstr>
      <vt:lpstr>Elektrolýza</vt:lpstr>
      <vt:lpstr>Elektrody</vt:lpstr>
      <vt:lpstr>Elektrolyty</vt:lpstr>
      <vt:lpstr>Elektrolytická disociace  = rozpad látek na ionty</vt:lpstr>
      <vt:lpstr>Příklady elektrolýzy</vt:lpstr>
      <vt:lpstr>Příklady elektrolýzy</vt:lpstr>
      <vt:lpstr>Příklady elektrolýzy</vt:lpstr>
      <vt:lpstr>Elektrolýza roztoku chloridu sodného</vt:lpstr>
      <vt:lpstr>Využití elektrolýzy</vt:lpstr>
      <vt:lpstr>Shrnutí Doplňte text</vt:lpstr>
      <vt:lpstr>Řešení shrnutí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Elektrolýza</dc:title>
  <dc:creator>Svatka</dc:creator>
  <cp:lastModifiedBy>Svatka</cp:lastModifiedBy>
  <cp:revision>13</cp:revision>
  <dcterms:created xsi:type="dcterms:W3CDTF">2013-02-01T20:41:36Z</dcterms:created>
  <dcterms:modified xsi:type="dcterms:W3CDTF">2013-02-01T22:47:37Z</dcterms:modified>
</cp:coreProperties>
</file>