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93828" y="2132856"/>
            <a:ext cx="2207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HOUSE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714723" y="3933056"/>
            <a:ext cx="1678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DŮM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udovy,ořezané snímky,ořezané obrázky,domovy,domy,PNG,rezidence,rezidenční,Fotolia,nemovitý majetek,průhledné pozad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5327873" cy="5327873"/>
          </a:xfrm>
          <a:prstGeom prst="rect">
            <a:avLst/>
          </a:prstGeom>
          <a:noFill/>
        </p:spPr>
      </p:pic>
      <p:sp>
        <p:nvSpPr>
          <p:cNvPr id="5" name="Šipka doleva 4"/>
          <p:cNvSpPr/>
          <p:nvPr/>
        </p:nvSpPr>
        <p:spPr>
          <a:xfrm>
            <a:off x="6119664" y="4221088"/>
            <a:ext cx="30243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>
            <a:off x="5436096" y="1628800"/>
            <a:ext cx="280831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971600" y="1988840"/>
            <a:ext cx="295232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39552" y="4005064"/>
            <a:ext cx="24837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1556792"/>
            <a:ext cx="3240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CHIMNEY  </a:t>
            </a:r>
            <a:r>
              <a:rPr lang="cs-CZ" sz="2800" dirty="0" smtClean="0"/>
              <a:t>[</a:t>
            </a:r>
            <a:r>
              <a:rPr lang="cs-CZ" sz="2800" dirty="0" smtClean="0"/>
              <a:t>ˈ</a:t>
            </a:r>
            <a:r>
              <a:rPr lang="cs-CZ" sz="2800" dirty="0" err="1" smtClean="0"/>
              <a:t>tʃɪmnɪ</a:t>
            </a:r>
            <a:r>
              <a:rPr lang="cs-CZ" sz="2800" dirty="0" smtClean="0"/>
              <a:t>]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724128" y="11967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ROOF</a:t>
            </a:r>
            <a:r>
              <a:rPr lang="cs-CZ" sz="2800" dirty="0" smtClean="0"/>
              <a:t> </a:t>
            </a:r>
            <a:r>
              <a:rPr lang="cs-CZ" sz="2800" dirty="0" smtClean="0"/>
              <a:t>[</a:t>
            </a:r>
            <a:r>
              <a:rPr lang="cs-CZ" sz="2800" dirty="0" err="1" smtClean="0"/>
              <a:t>ruːf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983760" y="378904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DOOR</a:t>
            </a:r>
            <a:r>
              <a:rPr lang="cs-CZ" sz="2800" dirty="0" smtClean="0"/>
              <a:t> </a:t>
            </a:r>
            <a:r>
              <a:rPr lang="cs-CZ" sz="2800" dirty="0" smtClean="0"/>
              <a:t>[</a:t>
            </a:r>
            <a:r>
              <a:rPr lang="cs-CZ" sz="2800" dirty="0" err="1" smtClean="0"/>
              <a:t>dɔː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3573016"/>
            <a:ext cx="349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WINDOW</a:t>
            </a:r>
            <a:r>
              <a:rPr lang="cs-CZ" sz="2800" dirty="0" smtClean="0"/>
              <a:t> </a:t>
            </a:r>
            <a:r>
              <a:rPr lang="cs-CZ" sz="2800" dirty="0" smtClean="0"/>
              <a:t>[ˈ</a:t>
            </a:r>
            <a:r>
              <a:rPr lang="cs-CZ" sz="2800" dirty="0" err="1" smtClean="0"/>
              <a:t>wɪndəʊ</a:t>
            </a:r>
            <a:r>
              <a:rPr lang="cs-CZ" sz="2800" dirty="0" smtClean="0"/>
              <a:t>]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LIVING ROOM </a:t>
            </a:r>
            <a:r>
              <a:rPr lang="cs-CZ" dirty="0" smtClean="0"/>
              <a:t>[ˈ</a:t>
            </a:r>
            <a:r>
              <a:rPr lang="cs-CZ" dirty="0" err="1" smtClean="0"/>
              <a:t>lɪvɪŋ</a:t>
            </a:r>
            <a:r>
              <a:rPr lang="cs-CZ" dirty="0" smtClean="0"/>
              <a:t> </a:t>
            </a:r>
            <a:r>
              <a:rPr lang="cs-CZ" dirty="0" err="1" smtClean="0"/>
              <a:t>rʊm</a:t>
            </a:r>
            <a:r>
              <a:rPr lang="cs-CZ" dirty="0" smtClean="0"/>
              <a:t>]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SOFA </a:t>
            </a:r>
            <a:r>
              <a:rPr lang="cs-CZ" dirty="0" smtClean="0"/>
              <a:t>[ˈ</a:t>
            </a:r>
            <a:r>
              <a:rPr lang="cs-CZ" dirty="0" err="1" smtClean="0"/>
              <a:t>səʊfə</a:t>
            </a:r>
            <a:r>
              <a:rPr lang="cs-CZ" dirty="0" smtClean="0"/>
              <a:t>]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427984" y="16288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ARMCHAIR </a:t>
            </a:r>
            <a:r>
              <a:rPr lang="cs-CZ" dirty="0" smtClean="0"/>
              <a:t>[ˈ</a:t>
            </a:r>
            <a:r>
              <a:rPr lang="cs-CZ" dirty="0" err="1" smtClean="0"/>
              <a:t>ɑːm</a:t>
            </a:r>
            <a:r>
              <a:rPr lang="cs-CZ" dirty="0" smtClean="0"/>
              <a:t>ˌ</a:t>
            </a:r>
            <a:r>
              <a:rPr lang="cs-CZ" dirty="0" err="1" smtClean="0"/>
              <a:t>tʃeə</a:t>
            </a:r>
            <a:r>
              <a:rPr lang="cs-CZ" dirty="0" smtClean="0"/>
              <a:t>]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 descr="gauče,pohov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2735585" cy="2519561"/>
          </a:xfrm>
          <a:prstGeom prst="rect">
            <a:avLst/>
          </a:prstGeom>
          <a:noFill/>
        </p:spPr>
      </p:pic>
      <p:pic>
        <p:nvPicPr>
          <p:cNvPr id="5" name="Picture 2" descr="domácnost,křesla,nábytek,nábytky,pohodlná křesla,polstrované židle,žid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204864"/>
            <a:ext cx="1944216" cy="1944216"/>
          </a:xfrm>
          <a:prstGeom prst="rect">
            <a:avLst/>
          </a:prstGeom>
          <a:noFill/>
        </p:spPr>
      </p:pic>
      <p:pic>
        <p:nvPicPr>
          <p:cNvPr id="1028" name="Picture 4" descr="domácnost,kávové stolky,konferenční stolky,nábytek,nábytky,stolky,sto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914503"/>
            <a:ext cx="1943497" cy="1943497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203848" y="3933056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COFFEE TABLE </a:t>
            </a:r>
          </a:p>
          <a:p>
            <a:pPr algn="ctr"/>
            <a:r>
              <a:rPr lang="cs-CZ" sz="2800" dirty="0" smtClean="0"/>
              <a:t>[</a:t>
            </a:r>
            <a:r>
              <a:rPr lang="cs-CZ" sz="2800" dirty="0" smtClean="0"/>
              <a:t>ˈ</a:t>
            </a:r>
            <a:r>
              <a:rPr lang="cs-CZ" sz="2800" dirty="0" err="1" smtClean="0"/>
              <a:t>kɒfɪ</a:t>
            </a:r>
            <a:r>
              <a:rPr lang="cs-CZ" sz="2800" dirty="0" smtClean="0"/>
              <a:t> </a:t>
            </a:r>
            <a:r>
              <a:rPr lang="cs-CZ" sz="2800" dirty="0" smtClean="0"/>
              <a:t>ˈ</a:t>
            </a:r>
            <a:r>
              <a:rPr lang="cs-CZ" sz="2800" dirty="0" err="1" smtClean="0"/>
              <a:t>teɪbəl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030" name="Picture 6" descr="HDTV,LCD televize,monitory,obrazovky,technologie,televize,televizní obrazovky,televizní přijímače,TV,TV obrazovky,velkoplošné obrazovky,velkoplošné televizory,vide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878288"/>
            <a:ext cx="2411760" cy="1979712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6588224" y="414908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TELEVISION </a:t>
            </a:r>
            <a:r>
              <a:rPr lang="cs-CZ" sz="2800" dirty="0" smtClean="0"/>
              <a:t>[ˈ</a:t>
            </a:r>
            <a:r>
              <a:rPr lang="cs-CZ" sz="2800" dirty="0" err="1" smtClean="0"/>
              <a:t>telɪ</a:t>
            </a:r>
            <a:r>
              <a:rPr lang="cs-CZ" sz="2800" dirty="0" smtClean="0"/>
              <a:t>ˌ</a:t>
            </a:r>
            <a:r>
              <a:rPr lang="cs-CZ" sz="2800" dirty="0" err="1" smtClean="0"/>
              <a:t>vɪʒən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032" name="Picture 8" descr="koberce,koberečky,podlahové krytiny,rozvinout koberečk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157192"/>
            <a:ext cx="2159521" cy="1700808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467544" y="479715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CARPET </a:t>
            </a:r>
            <a:r>
              <a:rPr lang="cs-CZ" sz="2800" dirty="0" smtClean="0"/>
              <a:t>[ˈ</a:t>
            </a:r>
            <a:r>
              <a:rPr lang="cs-CZ" sz="2800" dirty="0" err="1" smtClean="0"/>
              <a:t>kɑːpɪt</a:t>
            </a:r>
            <a:r>
              <a:rPr lang="cs-CZ" sz="2800" dirty="0" smtClean="0"/>
              <a:t>]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build="p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KITCHEN </a:t>
            </a:r>
            <a:r>
              <a:rPr lang="cs-CZ" dirty="0" smtClean="0"/>
              <a:t>[ˈ</a:t>
            </a:r>
            <a:r>
              <a:rPr lang="cs-CZ" dirty="0" err="1" smtClean="0"/>
              <a:t>kɪtʃɪn</a:t>
            </a:r>
            <a:r>
              <a:rPr lang="cs-CZ" dirty="0" smtClean="0"/>
              <a:t>]</a:t>
            </a:r>
            <a:endParaRPr lang="cs-CZ" dirty="0"/>
          </a:p>
        </p:txBody>
      </p:sp>
      <p:pic>
        <p:nvPicPr>
          <p:cNvPr id="15364" name="Picture 4" descr="domácnost,jídelní stoly,místa u stolu,nábytek,nábytky,nádobí,stoly,ubrous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1944216" cy="194421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51520" y="148478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TABLE </a:t>
            </a:r>
            <a:r>
              <a:rPr lang="cs-CZ" sz="2800" dirty="0" smtClean="0"/>
              <a:t>[ˈ</a:t>
            </a:r>
            <a:r>
              <a:rPr lang="cs-CZ" sz="2800" dirty="0" err="1" smtClean="0"/>
              <a:t>teɪbəl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5366" name="Picture 6" descr="domácnost,jídelní židle,nábytek,žid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1872208" cy="1872208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2987824" y="18448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CHAIR </a:t>
            </a:r>
            <a:r>
              <a:rPr lang="cs-CZ" sz="2800" dirty="0" smtClean="0"/>
              <a:t>[</a:t>
            </a:r>
            <a:r>
              <a:rPr lang="cs-CZ" sz="2800" dirty="0" err="1" smtClean="0"/>
              <a:t>tʃeə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5368" name="Picture 8" descr="domácnost,dřezy,kohoutky,odpa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44824"/>
            <a:ext cx="2303537" cy="2303537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6300192" y="1484784"/>
            <a:ext cx="1836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SINK </a:t>
            </a:r>
            <a:r>
              <a:rPr lang="cs-CZ" sz="2800" dirty="0" smtClean="0"/>
              <a:t>[</a:t>
            </a:r>
            <a:r>
              <a:rPr lang="cs-CZ" sz="2800" dirty="0" err="1" smtClean="0"/>
              <a:t>sɪŋk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5370" name="Picture 10" descr="kuchyně,myčky nádobí,spotřebič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554463"/>
            <a:ext cx="2303537" cy="2303537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23528" y="371703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DISHWASHER </a:t>
            </a:r>
            <a:r>
              <a:rPr lang="cs-CZ" sz="2800" dirty="0" smtClean="0"/>
              <a:t>[ˈ</a:t>
            </a:r>
            <a:r>
              <a:rPr lang="cs-CZ" sz="2800" dirty="0" err="1" smtClean="0"/>
              <a:t>dɪʃ</a:t>
            </a:r>
            <a:r>
              <a:rPr lang="cs-CZ" sz="2800" dirty="0" smtClean="0"/>
              <a:t>ˌ</a:t>
            </a:r>
            <a:r>
              <a:rPr lang="cs-CZ" sz="2800" dirty="0" err="1" smtClean="0"/>
              <a:t>wɒʃə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5372" name="Picture 12" descr="domácnost,mikrovlnné trouby,spotřebiče,troub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869160"/>
            <a:ext cx="2231529" cy="2231529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3059832" y="4365104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MICROWAVE </a:t>
            </a:r>
            <a:r>
              <a:rPr lang="cs-CZ" sz="2800" dirty="0" smtClean="0"/>
              <a:t>[ˈ</a:t>
            </a:r>
            <a:r>
              <a:rPr lang="cs-CZ" sz="2800" dirty="0" err="1" smtClean="0"/>
              <a:t>maɪkrəʊ</a:t>
            </a:r>
            <a:r>
              <a:rPr lang="cs-CZ" sz="2800" dirty="0" smtClean="0"/>
              <a:t>ˌ</a:t>
            </a:r>
            <a:r>
              <a:rPr lang="cs-CZ" sz="2800" dirty="0" err="1" smtClean="0"/>
              <a:t>weɪv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5374" name="Picture 14" descr="chlapci,děti,domácnosti,dospívající,hrnce,kuchyně,kuchyňské náčiní,lžíce,míchání,mladiství,osoby,plodiny,sporáky,vaření,zástěr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4769768"/>
            <a:ext cx="2088232" cy="2088232"/>
          </a:xfrm>
          <a:prstGeom prst="rect">
            <a:avLst/>
          </a:prstGeom>
          <a:noFill/>
        </p:spPr>
      </p:pic>
      <p:sp>
        <p:nvSpPr>
          <p:cNvPr id="17" name="TextovéPole 16"/>
          <p:cNvSpPr txBox="1"/>
          <p:nvPr/>
        </p:nvSpPr>
        <p:spPr>
          <a:xfrm>
            <a:off x="6156176" y="443711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COOKER </a:t>
            </a:r>
            <a:r>
              <a:rPr lang="cs-CZ" sz="2800" dirty="0" smtClean="0"/>
              <a:t>[ˈ</a:t>
            </a:r>
            <a:r>
              <a:rPr lang="cs-CZ" sz="2800" dirty="0" err="1" smtClean="0"/>
              <a:t>kʊkə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8" name="Šipka doleva 17"/>
          <p:cNvSpPr/>
          <p:nvPr/>
        </p:nvSpPr>
        <p:spPr>
          <a:xfrm>
            <a:off x="7956376" y="6309320"/>
            <a:ext cx="11876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2" grpId="0"/>
      <p:bldP spid="15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otografie,jídla,lžičky,nože,příbory,prostírání,prostření stolu,Tabulky,talíře,večeře,vidlič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5111849" cy="5111849"/>
          </a:xfrm>
          <a:prstGeom prst="rect">
            <a:avLst/>
          </a:prstGeom>
          <a:noFill/>
        </p:spPr>
      </p:pic>
      <p:sp>
        <p:nvSpPr>
          <p:cNvPr id="5" name="Šipka doprava 4"/>
          <p:cNvSpPr/>
          <p:nvPr/>
        </p:nvSpPr>
        <p:spPr>
          <a:xfrm>
            <a:off x="251520" y="3789040"/>
            <a:ext cx="25922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572000" y="1556792"/>
            <a:ext cx="2880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eva 6"/>
          <p:cNvSpPr/>
          <p:nvPr/>
        </p:nvSpPr>
        <p:spPr>
          <a:xfrm>
            <a:off x="6516216" y="4437112"/>
            <a:ext cx="248376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39552" y="335699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FORK </a:t>
            </a:r>
            <a:r>
              <a:rPr lang="cs-CZ" sz="2800" dirty="0" smtClean="0"/>
              <a:t>[</a:t>
            </a:r>
            <a:r>
              <a:rPr lang="cs-CZ" sz="2800" dirty="0" err="1" smtClean="0"/>
              <a:t>fɔːk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35896" y="112474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PLATE </a:t>
            </a:r>
            <a:r>
              <a:rPr lang="cs-CZ" sz="2800" dirty="0" smtClean="0"/>
              <a:t>[</a:t>
            </a:r>
            <a:r>
              <a:rPr lang="cs-CZ" sz="2800" dirty="0" err="1" smtClean="0"/>
              <a:t>pleɪt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2240" y="3933056"/>
            <a:ext cx="262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SPOON </a:t>
            </a:r>
            <a:r>
              <a:rPr lang="cs-CZ" sz="2800" dirty="0" smtClean="0"/>
              <a:t>[</a:t>
            </a:r>
            <a:r>
              <a:rPr lang="cs-CZ" sz="2800" dirty="0" err="1" smtClean="0"/>
              <a:t>spuːn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1" name="Šipka doleva 10"/>
          <p:cNvSpPr/>
          <p:nvPr/>
        </p:nvSpPr>
        <p:spPr>
          <a:xfrm>
            <a:off x="6228184" y="3068960"/>
            <a:ext cx="259228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263691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KNIFE </a:t>
            </a:r>
            <a:r>
              <a:rPr lang="cs-CZ" sz="2800" dirty="0" smtClean="0"/>
              <a:t>[</a:t>
            </a:r>
            <a:r>
              <a:rPr lang="cs-CZ" sz="2800" dirty="0" err="1" smtClean="0"/>
              <a:t>naɪf</a:t>
            </a:r>
            <a:r>
              <a:rPr lang="cs-CZ" sz="2800" dirty="0" smtClean="0"/>
              <a:t>]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BEDROOM [</a:t>
            </a:r>
            <a:r>
              <a:rPr lang="cs-CZ" dirty="0" err="1" smtClean="0"/>
              <a:t>bed</a:t>
            </a:r>
            <a:r>
              <a:rPr lang="cs-CZ" dirty="0" smtClean="0"/>
              <a:t> </a:t>
            </a:r>
            <a:r>
              <a:rPr lang="cs-CZ" dirty="0" err="1" smtClean="0"/>
              <a:t>rʊm</a:t>
            </a:r>
            <a:r>
              <a:rPr lang="cs-CZ" dirty="0" smtClean="0"/>
              <a:t>]</a:t>
            </a:r>
            <a:endParaRPr lang="cs-CZ" dirty="0"/>
          </a:p>
        </p:txBody>
      </p:sp>
      <p:pic>
        <p:nvPicPr>
          <p:cNvPr id="16386" name="Picture 2" descr="poste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2232247" cy="223224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23528" y="148478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BED </a:t>
            </a:r>
            <a:r>
              <a:rPr lang="cs-CZ" sz="2800" dirty="0" smtClean="0"/>
              <a:t>[</a:t>
            </a:r>
            <a:r>
              <a:rPr lang="cs-CZ" sz="2800" dirty="0" err="1" smtClean="0"/>
              <a:t>bed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6388" name="Picture 4" descr="domácnost,oděv,šatny,ša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564904"/>
            <a:ext cx="2304256" cy="309634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203848" y="170080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WARDROBE </a:t>
            </a:r>
            <a:r>
              <a:rPr lang="cs-CZ" sz="2800" dirty="0" smtClean="0"/>
              <a:t>[ˈ</a:t>
            </a:r>
            <a:r>
              <a:rPr lang="cs-CZ" sz="2800" dirty="0" err="1" smtClean="0"/>
              <a:t>wɔːdrəʊb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6390" name="Picture 6" descr="nábytky,noční stolky,příbory,váz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90256"/>
            <a:ext cx="2267744" cy="226774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6047656" y="3717032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BEDSIDE TABLE </a:t>
            </a:r>
            <a:r>
              <a:rPr lang="cs-CZ" sz="2800" dirty="0" smtClean="0"/>
              <a:t>[ˈ</a:t>
            </a:r>
            <a:r>
              <a:rPr lang="cs-CZ" sz="2800" dirty="0" err="1" smtClean="0"/>
              <a:t>bedsaɪd</a:t>
            </a:r>
            <a:r>
              <a:rPr lang="cs-CZ" sz="2800" dirty="0" smtClean="0"/>
              <a:t> ˈ</a:t>
            </a:r>
            <a:r>
              <a:rPr lang="cs-CZ" sz="2800" dirty="0" err="1" smtClean="0"/>
              <a:t>teɪbəl</a:t>
            </a:r>
            <a:r>
              <a:rPr lang="cs-CZ" sz="2800" dirty="0" smtClean="0"/>
              <a:t>]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16392" name="Picture 8" descr="domácnost,nábytek,prádelníky,toaletní stolky,zrcadl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626471"/>
            <a:ext cx="2231529" cy="2231529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23528" y="407707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MIRROR </a:t>
            </a:r>
            <a:r>
              <a:rPr lang="cs-CZ" sz="2800" dirty="0" smtClean="0"/>
              <a:t>[ˈ</a:t>
            </a:r>
            <a:r>
              <a:rPr lang="cs-CZ" sz="2800" dirty="0" err="1" smtClean="0"/>
              <a:t>mɪrə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6394" name="Picture 10" descr="domácnost,lampy,osvětlení,stolní lam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916832"/>
            <a:ext cx="1727473" cy="1727473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6660232" y="141277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LAMP </a:t>
            </a:r>
            <a:r>
              <a:rPr lang="cs-CZ" sz="2800" dirty="0" smtClean="0"/>
              <a:t>[</a:t>
            </a:r>
            <a:r>
              <a:rPr lang="cs-CZ" sz="2800" dirty="0" err="1" smtClean="0"/>
              <a:t>læmp</a:t>
            </a:r>
            <a:r>
              <a:rPr lang="cs-CZ" sz="2800" dirty="0" smtClean="0"/>
              <a:t>]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BATHROOM [</a:t>
            </a:r>
            <a:r>
              <a:rPr lang="cs-CZ" dirty="0" err="1" smtClean="0"/>
              <a:t>bɑː</a:t>
            </a:r>
            <a:r>
              <a:rPr lang="el-GR" dirty="0" smtClean="0"/>
              <a:t>θ </a:t>
            </a:r>
            <a:r>
              <a:rPr lang="cs-CZ" dirty="0" err="1" smtClean="0"/>
              <a:t>rʊm</a:t>
            </a:r>
            <a:r>
              <a:rPr lang="cs-CZ" dirty="0" smtClean="0"/>
              <a:t>]</a:t>
            </a:r>
            <a:endParaRPr lang="cs-CZ" dirty="0"/>
          </a:p>
        </p:txBody>
      </p:sp>
      <p:pic>
        <p:nvPicPr>
          <p:cNvPr id="17410" name="Picture 2" descr="domácnost,lázně,v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2304256" cy="230425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23528" y="155679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BATH </a:t>
            </a:r>
            <a:r>
              <a:rPr lang="cs-CZ" sz="2800" dirty="0" smtClean="0"/>
              <a:t>[</a:t>
            </a:r>
            <a:r>
              <a:rPr lang="cs-CZ" sz="2800" dirty="0" err="1" smtClean="0"/>
              <a:t>bɑː</a:t>
            </a:r>
            <a:r>
              <a:rPr lang="el-GR" sz="2800" dirty="0" smtClean="0"/>
              <a:t>θ]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347864" y="5733256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WASHBASIN </a:t>
            </a:r>
            <a:r>
              <a:rPr lang="cs-CZ" sz="2800" dirty="0" smtClean="0"/>
              <a:t>[ˈ</a:t>
            </a:r>
            <a:r>
              <a:rPr lang="cs-CZ" sz="2800" dirty="0" err="1" smtClean="0"/>
              <a:t>wɒʃ</a:t>
            </a:r>
            <a:r>
              <a:rPr lang="cs-CZ" sz="2800" dirty="0" smtClean="0"/>
              <a:t>ˌ</a:t>
            </a:r>
            <a:r>
              <a:rPr lang="cs-CZ" sz="2800" dirty="0" err="1" smtClean="0"/>
              <a:t>beɪsən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7416" name="Picture 8" descr="horká sprcha,sprch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420888"/>
            <a:ext cx="2987824" cy="3816424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6156176" y="184482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SHOWER </a:t>
            </a:r>
            <a:r>
              <a:rPr lang="cs-CZ" sz="2400" dirty="0" smtClean="0"/>
              <a:t>[ˈ</a:t>
            </a:r>
            <a:r>
              <a:rPr lang="cs-CZ" sz="2400" dirty="0" err="1" smtClean="0"/>
              <a:t>ʃaʊə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pic>
        <p:nvPicPr>
          <p:cNvPr id="17418" name="Picture 10" descr="domácnost,dřez,toaletní stolky,toaletní zrcad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420888"/>
            <a:ext cx="3095625" cy="3095625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275856" y="162880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MIRROR </a:t>
            </a:r>
            <a:r>
              <a:rPr lang="cs-CZ" sz="2800" dirty="0" smtClean="0"/>
              <a:t>[ˈ</a:t>
            </a:r>
            <a:r>
              <a:rPr lang="cs-CZ" sz="2800" dirty="0" err="1" smtClean="0"/>
              <a:t>mɪrə</a:t>
            </a:r>
            <a:r>
              <a:rPr lang="cs-CZ" sz="2800" dirty="0" smtClean="0"/>
              <a:t>]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13" name="Šipka nahoru 12"/>
          <p:cNvSpPr/>
          <p:nvPr/>
        </p:nvSpPr>
        <p:spPr>
          <a:xfrm>
            <a:off x="5076056" y="5085184"/>
            <a:ext cx="21602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3995936" y="2204864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420" name="Picture 12" descr="domácnost,koupelny,toalety,záchodová mísa,záchod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877991"/>
            <a:ext cx="1980009" cy="1980009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539552" y="422108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TOILET </a:t>
            </a:r>
            <a:r>
              <a:rPr lang="cs-CZ" sz="2800" dirty="0" smtClean="0"/>
              <a:t>[ˈ</a:t>
            </a:r>
            <a:r>
              <a:rPr lang="cs-CZ" sz="2800" dirty="0" err="1" smtClean="0"/>
              <a:t>tɔɪlɪt</a:t>
            </a:r>
            <a:r>
              <a:rPr lang="cs-CZ" sz="2800" dirty="0" smtClean="0"/>
              <a:t>]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  <p:bldP spid="12" grpId="0"/>
      <p:bldP spid="13" grpId="0" animBg="1"/>
      <p:bldP spid="14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WORKROOM/ STUDY </a:t>
            </a:r>
            <a:endParaRPr lang="cs-CZ" dirty="0"/>
          </a:p>
        </p:txBody>
      </p:sp>
      <p:pic>
        <p:nvPicPr>
          <p:cNvPr id="19458" name="Picture 2" descr="anglický klasicismus,nábytek,psací stoly,sto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736304" cy="273630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9552" y="141277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TABLE [ˈ</a:t>
            </a:r>
            <a:r>
              <a:rPr lang="cs-CZ" sz="2800" dirty="0" err="1" smtClean="0"/>
              <a:t>teɪbəl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9460" name="Picture 4" descr="firmy,kancelářské židle,křeslo,nábytek,otočné židle,židle k pracovnímu sto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365104"/>
            <a:ext cx="2808312" cy="2808312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899592" y="4077072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CHAIR [</a:t>
            </a:r>
            <a:r>
              <a:rPr lang="cs-CZ" sz="2800" dirty="0" err="1" smtClean="0"/>
              <a:t>tʃeə</a:t>
            </a:r>
            <a:r>
              <a:rPr lang="cs-CZ" sz="2800" dirty="0" smtClean="0"/>
              <a:t>]</a:t>
            </a:r>
          </a:p>
          <a:p>
            <a:endParaRPr lang="cs-CZ" dirty="0"/>
          </a:p>
        </p:txBody>
      </p:sp>
      <p:pic>
        <p:nvPicPr>
          <p:cNvPr id="19462" name="Picture 6" descr="elektronika,klávesnice,monitory,monitory s plochou obrazovkou,obrazovky,obrazovky počítače,periferní zařízení,ploché obrazovky,počítače,počítačové věže,počítačové vybavení,věž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060848"/>
            <a:ext cx="2232248" cy="2232248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6479704" y="1268760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COMPUTER </a:t>
            </a:r>
            <a:r>
              <a:rPr lang="cs-CZ" sz="2800" dirty="0" smtClean="0"/>
              <a:t>[</a:t>
            </a:r>
            <a:r>
              <a:rPr lang="cs-CZ" sz="2800" dirty="0" err="1" smtClean="0"/>
              <a:t>kəm</a:t>
            </a:r>
            <a:r>
              <a:rPr lang="cs-CZ" sz="2800" dirty="0" smtClean="0"/>
              <a:t>ˈ</a:t>
            </a:r>
            <a:r>
              <a:rPr lang="cs-CZ" sz="2800" dirty="0" err="1" smtClean="0"/>
              <a:t>pjuːtə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9464" name="Picture 8" descr="domácnost,kancelář,knihkupectví,knihovna,knihovny,knihy,police,škola,školy,vzdělání,zásuv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212976"/>
            <a:ext cx="3095625" cy="3095625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563888" y="2132856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BOOKCASE </a:t>
            </a:r>
            <a:r>
              <a:rPr lang="cs-CZ" sz="2800" dirty="0" smtClean="0"/>
              <a:t>[ˈ</a:t>
            </a:r>
            <a:r>
              <a:rPr lang="cs-CZ" sz="2800" dirty="0" err="1" smtClean="0"/>
              <a:t>bʊk</a:t>
            </a:r>
            <a:r>
              <a:rPr lang="cs-CZ" sz="2800" dirty="0" smtClean="0"/>
              <a:t>ˌ</a:t>
            </a:r>
            <a:r>
              <a:rPr lang="cs-CZ" sz="2800" dirty="0" err="1" smtClean="0"/>
              <a:t>keɪs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pic>
        <p:nvPicPr>
          <p:cNvPr id="19466" name="Picture 10" descr="ikony,notebooky,počítače,přenosné počítače,technologie,výpočt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5010718"/>
            <a:ext cx="2088232" cy="1847282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6660232" y="4221088"/>
            <a:ext cx="2483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NOTEBOOK </a:t>
            </a:r>
            <a:r>
              <a:rPr lang="cs-CZ" sz="2800" dirty="0" smtClean="0"/>
              <a:t>[ˈ</a:t>
            </a:r>
            <a:r>
              <a:rPr lang="cs-CZ" sz="2800" dirty="0" err="1" smtClean="0"/>
              <a:t>nəʊt</a:t>
            </a:r>
            <a:r>
              <a:rPr lang="cs-CZ" sz="2800" dirty="0" smtClean="0"/>
              <a:t>ˌ</a:t>
            </a:r>
            <a:r>
              <a:rPr lang="cs-CZ" sz="2800" dirty="0" err="1" smtClean="0"/>
              <a:t>bʊk</a:t>
            </a:r>
            <a:r>
              <a:rPr lang="cs-CZ" sz="2800" dirty="0" smtClean="0"/>
              <a:t>]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ZDROJ:</a:t>
            </a:r>
          </a:p>
          <a:p>
            <a:pPr lvl="1"/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office.</a:t>
            </a:r>
            <a:r>
              <a:rPr lang="cs-CZ" dirty="0" err="1" smtClean="0">
                <a:hlinkClick r:id="rId2"/>
              </a:rPr>
              <a:t>microsoft.com</a:t>
            </a:r>
            <a:r>
              <a:rPr lang="cs-CZ" dirty="0" smtClean="0"/>
              <a:t> - obrázky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215</Words>
  <Application>Microsoft Office PowerPoint</Application>
  <PresentationFormat>Předvádění na obrazovce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LIVING ROOM [ˈlɪvɪŋ rʊm] </vt:lpstr>
      <vt:lpstr>KITCHEN [ˈkɪtʃɪn]</vt:lpstr>
      <vt:lpstr>Snímek 5</vt:lpstr>
      <vt:lpstr>BEDROOM [bed rʊm]</vt:lpstr>
      <vt:lpstr>BATHROOM [bɑːθ rʊm]</vt:lpstr>
      <vt:lpstr>WORKROOM/ STUDY 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Sabina</dc:creator>
  <cp:lastModifiedBy>Sabina</cp:lastModifiedBy>
  <cp:revision>54</cp:revision>
  <dcterms:created xsi:type="dcterms:W3CDTF">2013-01-28T09:58:19Z</dcterms:created>
  <dcterms:modified xsi:type="dcterms:W3CDTF">2013-01-28T18:38:02Z</dcterms:modified>
</cp:coreProperties>
</file>