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4" r:id="rId5"/>
    <p:sldId id="265" r:id="rId6"/>
    <p:sldId id="263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2" autoAdjust="0"/>
  </p:normalViewPr>
  <p:slideViewPr>
    <p:cSldViewPr>
      <p:cViewPr varScale="1">
        <p:scale>
          <a:sx n="116" d="100"/>
          <a:sy n="116" d="100"/>
        </p:scale>
        <p:origin x="6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17. 4. 2012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17. 4. 2012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17. 4. 2012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17. 4. 2012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17. 4. 2012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17. 4. 2012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17. 4. 2012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17. 4. 2012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17. 4. 2012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17. 4. 2012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17. 4. 2012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CFAE8C-A69C-467B-867D-0C26E8CC1E48}" type="datetimeFigureOut">
              <a:rPr lang="cs-CZ" smtClean="0"/>
              <a:t>17. 4. 2012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.alz.cz/ImgW.ashx?fd=f10&amp;cd=PP556c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Glob%C3%A1ln%C3%AD_dru%C5%BEicov%C3%BD_polohov%C3%BD_syst%C3%A9m" TargetMode="External"/><Relationship Id="rId2" Type="http://schemas.openxmlformats.org/officeDocument/2006/relationships/hyperlink" Target="http://cs.wikipedia.org/wiki/GP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.alz.cz/ImgW.ashx?fd=f10&amp;cd=PP556c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GPS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04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GPS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/>
          <a:lstStyle/>
          <a:p>
            <a:r>
              <a:rPr lang="cs-CZ" b="1" dirty="0" err="1"/>
              <a:t>Global</a:t>
            </a:r>
            <a:r>
              <a:rPr lang="cs-CZ" b="1" dirty="0"/>
              <a:t> </a:t>
            </a:r>
            <a:r>
              <a:rPr lang="cs-CZ" b="1" dirty="0" err="1"/>
              <a:t>Positioning</a:t>
            </a:r>
            <a:r>
              <a:rPr lang="cs-CZ" b="1" dirty="0"/>
              <a:t> </a:t>
            </a:r>
            <a:r>
              <a:rPr lang="cs-CZ" b="1" dirty="0" smtClean="0"/>
              <a:t>Systém</a:t>
            </a:r>
            <a:r>
              <a:rPr lang="cs-CZ" b="1" baseline="30000" dirty="0" smtClean="0"/>
              <a:t>[1]</a:t>
            </a:r>
            <a:r>
              <a:rPr lang="cs-CZ" dirty="0" smtClean="0"/>
              <a:t>, </a:t>
            </a:r>
            <a:r>
              <a:rPr lang="cs-CZ" dirty="0"/>
              <a:t>zkráceně </a:t>
            </a:r>
            <a:r>
              <a:rPr lang="cs-CZ" dirty="0" smtClean="0"/>
              <a:t>GPS </a:t>
            </a:r>
          </a:p>
          <a:p>
            <a:pPr lvl="1"/>
            <a:r>
              <a:rPr lang="cs-CZ" dirty="0" smtClean="0"/>
              <a:t>je </a:t>
            </a:r>
            <a:r>
              <a:rPr lang="cs-CZ" dirty="0"/>
              <a:t>vojenský globální družicový polohový systém provozovaný Ministerstvem obrany Spojených států </a:t>
            </a:r>
            <a:r>
              <a:rPr lang="cs-CZ" dirty="0" smtClean="0"/>
              <a:t>amerických. 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 jeho </a:t>
            </a:r>
            <a:r>
              <a:rPr lang="cs-CZ" dirty="0"/>
              <a:t>pomocí je možno určit polohu a přesný čas kdekoliv na Zemi nebo nad Zemí s přesností do deseti metrů. </a:t>
            </a:r>
            <a:endParaRPr lang="cs-CZ" dirty="0" smtClean="0"/>
          </a:p>
          <a:p>
            <a:pPr lvl="1"/>
            <a:r>
              <a:rPr lang="cs-CZ" dirty="0" smtClean="0"/>
              <a:t>Přesnost </a:t>
            </a:r>
            <a:r>
              <a:rPr lang="cs-CZ" dirty="0"/>
              <a:t>GPS lze s použitím dalších metod ještě zvýšit až na jednotky centimetrů. </a:t>
            </a:r>
            <a:endParaRPr lang="cs-CZ" dirty="0" smtClean="0"/>
          </a:p>
          <a:p>
            <a:pPr lvl="1"/>
            <a:r>
              <a:rPr lang="cs-CZ" dirty="0" smtClean="0"/>
              <a:t>Část </a:t>
            </a:r>
            <a:r>
              <a:rPr lang="cs-CZ" dirty="0"/>
              <a:t>služeb tohoto systému s omezenou přesností je volně k dispozici i civilním uživatelům.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03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Princip činnosti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Zjednodušeně lze družicové polohové systémy popsat jako </a:t>
            </a:r>
            <a:r>
              <a:rPr lang="cs-CZ" b="1" dirty="0"/>
              <a:t>družicový rádiový dálkoměrný </a:t>
            </a:r>
            <a:r>
              <a:rPr lang="cs-CZ" dirty="0" smtClean="0"/>
              <a:t>systém</a:t>
            </a:r>
            <a:r>
              <a:rPr lang="cs-CZ" baseline="30000" dirty="0" smtClean="0"/>
              <a:t>[2]</a:t>
            </a:r>
            <a:r>
              <a:rPr lang="cs-CZ" dirty="0" smtClean="0"/>
              <a:t>:</a:t>
            </a:r>
          </a:p>
          <a:p>
            <a:pPr lvl="1"/>
            <a:r>
              <a:rPr lang="cs-CZ" b="1" dirty="0"/>
              <a:t>Dálkoměrný systém </a:t>
            </a:r>
            <a:r>
              <a:rPr lang="cs-CZ" dirty="0"/>
              <a:t>je takový, kdy se poloha nějakého objektu určuje ze vzdáleností od bodů se známou polohou. </a:t>
            </a:r>
            <a:endParaRPr lang="cs-CZ" dirty="0" smtClean="0"/>
          </a:p>
          <a:p>
            <a:pPr lvl="1"/>
            <a:r>
              <a:rPr lang="cs-CZ" dirty="0" smtClean="0"/>
              <a:t>Např</a:t>
            </a:r>
            <a:r>
              <a:rPr lang="cs-CZ" dirty="0"/>
              <a:t>. v krajině může určit svoji polohu pomocí mapy a dalekohledu, který umí změřit vzdálenost od pozorovaného objektu. Dalekohledem změříme vzdálenost ke dvěma význačným objektům, které jsou zároveň na mapě a kružítkem na mapě nakreslíme kolem každého objektu kružnici o změřeném poloměru. Naše poloha je v jednom z průsečíků obou kružnic (existují dvě řešení).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858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Princip činnosti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Zjednodušeně lze družicové polohové systémy popsat jako </a:t>
            </a:r>
            <a:r>
              <a:rPr lang="cs-CZ" b="1" dirty="0"/>
              <a:t>družicový rádiový dálkoměrný </a:t>
            </a:r>
            <a:r>
              <a:rPr lang="cs-CZ" dirty="0" smtClean="0"/>
              <a:t>systém</a:t>
            </a:r>
            <a:r>
              <a:rPr lang="cs-CZ" baseline="30000" dirty="0" smtClean="0"/>
              <a:t>[2]</a:t>
            </a:r>
            <a:r>
              <a:rPr lang="cs-CZ" dirty="0" smtClean="0"/>
              <a:t>:</a:t>
            </a:r>
          </a:p>
          <a:p>
            <a:pPr lvl="1"/>
            <a:r>
              <a:rPr lang="cs-CZ" b="1" dirty="0"/>
              <a:t>Rádiový systém </a:t>
            </a:r>
            <a:r>
              <a:rPr lang="cs-CZ" dirty="0"/>
              <a:t>pro měření určitého parametru využívá rádiových vln. </a:t>
            </a:r>
            <a:endParaRPr lang="cs-CZ" dirty="0" smtClean="0"/>
          </a:p>
          <a:p>
            <a:pPr lvl="1"/>
            <a:r>
              <a:rPr lang="cs-CZ" dirty="0" smtClean="0"/>
              <a:t>„</a:t>
            </a:r>
            <a:r>
              <a:rPr lang="cs-CZ" dirty="0"/>
              <a:t>Rádiový dálkoměrný“ systém k měření vzdálenosti využívá rádiových vln takto: Do bodu se známou polohou je umístěn vysílač, který vysílá rádiové vlny s časovými značkami. V bodě, jehož poloha se měří, umístíme přijímač, který porovnává časové značky se svými „hodinami“. Tím je možno změřit zpoždění, tj. jak dlouho trvalo rádiové vlně, než k přijímači dorazila. Protože se radiové vlny pohybují známou rychlostí, stačí pro výpočet požadované vzdálenosti vynásobit změřené zpoždění touto rychlostí.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2333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96" end="1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96" end="1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65" end="6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165" end="6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Princip činnosti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216024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Zjednodušeně lze družicové polohové systémy popsat jako </a:t>
            </a:r>
            <a:r>
              <a:rPr lang="cs-CZ" b="1" dirty="0"/>
              <a:t>družicový rádiový dálkoměrný </a:t>
            </a:r>
            <a:r>
              <a:rPr lang="cs-CZ" dirty="0" smtClean="0"/>
              <a:t>systém</a:t>
            </a:r>
            <a:r>
              <a:rPr lang="cs-CZ" baseline="30000" dirty="0" smtClean="0"/>
              <a:t>[2]</a:t>
            </a:r>
            <a:r>
              <a:rPr lang="cs-CZ" dirty="0" smtClean="0"/>
              <a:t>:</a:t>
            </a:r>
          </a:p>
          <a:p>
            <a:pPr lvl="1"/>
            <a:r>
              <a:rPr lang="cs-CZ" b="1" dirty="0"/>
              <a:t>Družicový </a:t>
            </a:r>
            <a:r>
              <a:rPr lang="cs-CZ" dirty="0"/>
              <a:t>je systém označován proto, že body se známou polohou jsou družice obíhající Zemi. </a:t>
            </a:r>
            <a:endParaRPr lang="cs-CZ" dirty="0" smtClean="0"/>
          </a:p>
          <a:p>
            <a:pPr lvl="1"/>
            <a:r>
              <a:rPr lang="cs-CZ" dirty="0" smtClean="0"/>
              <a:t>Proto </a:t>
            </a:r>
            <a:r>
              <a:rPr lang="cs-CZ" dirty="0"/>
              <a:t>musí být v jejich vysílání nejen časové značky, ale i parametry dráhy dané družice, z nichž lze polohu při odeslání zprávy vypočítat.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1956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96" end="1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96" end="1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89" end="3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189" end="3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Civilní využití GPS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>
            <a:normAutofit/>
          </a:bodyPr>
          <a:lstStyle/>
          <a:p>
            <a:r>
              <a:rPr lang="cs-CZ" dirty="0"/>
              <a:t>Typickými profesemi a odvětvími civilních uživatelů </a:t>
            </a:r>
            <a:r>
              <a:rPr lang="cs-CZ" dirty="0" smtClean="0"/>
              <a:t>jsou</a:t>
            </a:r>
            <a:r>
              <a:rPr lang="cs-CZ" baseline="30000" dirty="0" smtClean="0"/>
              <a:t>[1]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doprava </a:t>
            </a:r>
            <a:r>
              <a:rPr lang="cs-CZ" dirty="0"/>
              <a:t>(pozemní doprava, letectví, námořnictvo, kosmické lety)</a:t>
            </a:r>
          </a:p>
          <a:p>
            <a:pPr lvl="1"/>
            <a:r>
              <a:rPr lang="cs-CZ" dirty="0"/>
              <a:t>geologie a geofyzika</a:t>
            </a:r>
          </a:p>
          <a:p>
            <a:pPr lvl="1"/>
            <a:r>
              <a:rPr lang="cs-CZ" dirty="0"/>
              <a:t>geodézie a geografické informační systémy</a:t>
            </a:r>
          </a:p>
          <a:p>
            <a:pPr lvl="1"/>
            <a:r>
              <a:rPr lang="cs-CZ" dirty="0"/>
              <a:t>archeologie</a:t>
            </a:r>
          </a:p>
          <a:p>
            <a:pPr lvl="1"/>
            <a:r>
              <a:rPr lang="cs-CZ" dirty="0"/>
              <a:t>lesnictví a zemědělství</a:t>
            </a:r>
          </a:p>
          <a:p>
            <a:pPr lvl="1"/>
            <a:r>
              <a:rPr lang="cs-CZ" dirty="0"/>
              <a:t>turistika a zábava</a:t>
            </a:r>
          </a:p>
          <a:p>
            <a:pPr lvl="1"/>
            <a:r>
              <a:rPr lang="cs-CZ" dirty="0"/>
              <a:t>přesný čas (&lt;10</a:t>
            </a:r>
            <a:r>
              <a:rPr lang="cs-CZ" baseline="30000" dirty="0"/>
              <a:t>-6</a:t>
            </a:r>
            <a:r>
              <a:rPr lang="cs-CZ" dirty="0"/>
              <a:t>s)</a:t>
            </a:r>
          </a:p>
          <a:p>
            <a:endParaRPr lang="cs-CZ" dirty="0"/>
          </a:p>
        </p:txBody>
      </p:sp>
      <p:pic>
        <p:nvPicPr>
          <p:cNvPr id="1028" name="Picture 4" descr="1/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221088"/>
            <a:ext cx="3467100" cy="2295526"/>
          </a:xfrm>
          <a:prstGeom prst="rect">
            <a:avLst/>
          </a:prstGeom>
          <a:noFill/>
          <a:effectLst>
            <a:softEdge rad="1016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151452" y="6516614"/>
            <a:ext cx="37444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Foto: </a:t>
            </a:r>
            <a:r>
              <a:rPr lang="cs-CZ" sz="1000" dirty="0">
                <a:hlinkClick r:id="rId3"/>
              </a:rPr>
              <a:t>http://</a:t>
            </a:r>
            <a:r>
              <a:rPr lang="cs-CZ" sz="1000" dirty="0" smtClean="0">
                <a:hlinkClick r:id="rId3"/>
              </a:rPr>
              <a:t>i.alz.cz/ImgW.ashx?fd=f10&amp;cd=PP556c6</a:t>
            </a:r>
            <a:r>
              <a:rPr lang="cs-CZ" sz="1000" dirty="0" smtClean="0"/>
              <a:t> [3]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77267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413764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Autor: 		Petr Machálek</a:t>
            </a:r>
          </a:p>
          <a:p>
            <a:r>
              <a:rPr lang="cs-CZ" dirty="0" smtClean="0"/>
              <a:t>Vzdělávací oblast:	Člověk a svět práce</a:t>
            </a:r>
          </a:p>
          <a:p>
            <a:r>
              <a:rPr lang="cs-CZ" dirty="0" smtClean="0"/>
              <a:t>Vzdělávací obor: 	Digitální technologie</a:t>
            </a:r>
          </a:p>
          <a:p>
            <a:r>
              <a:rPr lang="cs-CZ" dirty="0" smtClean="0"/>
              <a:t>Ročník: 		9.</a:t>
            </a:r>
          </a:p>
          <a:p>
            <a:r>
              <a:rPr lang="cs-CZ" dirty="0" smtClean="0"/>
              <a:t>Období použití: 	</a:t>
            </a:r>
            <a:r>
              <a:rPr lang="cs-CZ" dirty="0" smtClean="0"/>
              <a:t>2. </a:t>
            </a:r>
            <a:r>
              <a:rPr lang="cs-CZ" dirty="0" smtClean="0"/>
              <a:t>pololetí šk. roku</a:t>
            </a:r>
          </a:p>
          <a:p>
            <a:r>
              <a:rPr lang="cs-CZ" dirty="0" smtClean="0"/>
              <a:t>Vytvořeno: 	</a:t>
            </a:r>
            <a:r>
              <a:rPr lang="cs-CZ" dirty="0" smtClean="0"/>
              <a:t>17. 4. 2012</a:t>
            </a:r>
            <a:endParaRPr lang="cs-CZ" dirty="0" smtClean="0"/>
          </a:p>
          <a:p>
            <a:r>
              <a:rPr lang="cs-CZ" dirty="0" smtClean="0"/>
              <a:t>Způsob použití: </a:t>
            </a:r>
          </a:p>
          <a:p>
            <a:pPr lvl="1"/>
            <a:r>
              <a:rPr lang="cs-CZ" dirty="0" smtClean="0"/>
              <a:t>DUM lze použít s projektorem při výkladu nového učiva, žáci mají při výkladu k dispozici počítače k vyhledávání upřesňujících informací. </a:t>
            </a:r>
          </a:p>
          <a:p>
            <a:pPr lvl="1"/>
            <a:r>
              <a:rPr lang="cs-CZ" dirty="0" smtClean="0"/>
              <a:t>Dále je DUM žáky využíván při domácí přípravě. </a:t>
            </a:r>
            <a:endParaRPr lang="cs-CZ" dirty="0" smtClean="0"/>
          </a:p>
          <a:p>
            <a:r>
              <a:rPr lang="cs-CZ" dirty="0" smtClean="0"/>
              <a:t>Zdroje informací:</a:t>
            </a:r>
          </a:p>
          <a:p>
            <a:pPr lvl="2"/>
            <a:r>
              <a:rPr lang="cs-CZ" dirty="0"/>
              <a:t>[1]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cs.wikipedia.org/wiki/GPS</a:t>
            </a:r>
            <a:r>
              <a:rPr lang="cs-CZ" dirty="0" smtClean="0"/>
              <a:t> </a:t>
            </a:r>
          </a:p>
          <a:p>
            <a:pPr lvl="2"/>
            <a:r>
              <a:rPr lang="cs-CZ" dirty="0"/>
              <a:t>[</a:t>
            </a:r>
            <a:r>
              <a:rPr lang="cs-CZ" dirty="0" smtClean="0"/>
              <a:t>2]</a:t>
            </a:r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cs.wikipedia.org/wiki/Glob%C3%A1ln%C3%AD_dru%C5%BEicov%C3%BD_polohov%C3%BD_syst%C3%A9m</a:t>
            </a:r>
            <a:r>
              <a:rPr lang="cs-CZ" dirty="0" smtClean="0"/>
              <a:t> </a:t>
            </a:r>
          </a:p>
          <a:p>
            <a:pPr lvl="2"/>
            <a:r>
              <a:rPr lang="cs-CZ" dirty="0"/>
              <a:t>[3] </a:t>
            </a: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i.alz.cz/ImgW.ashx?fd=f10&amp;cd=PP556c6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268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Č_9.potx" id="{B512D168-2341-48B7-AB10-8E20591A9047}" vid="{89E0F234-C43E-49FB-8614-88130C71EC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PČ_9</Template>
  <TotalTime>25</TotalTime>
  <Words>387</Words>
  <Application>Microsoft Office PowerPoint</Application>
  <PresentationFormat>Předvádění na obrazovce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Georgia</vt:lpstr>
      <vt:lpstr>Trebuchet MS</vt:lpstr>
      <vt:lpstr>Aerodynamika</vt:lpstr>
      <vt:lpstr>GPS</vt:lpstr>
      <vt:lpstr>GPS</vt:lpstr>
      <vt:lpstr>Princip činnosti</vt:lpstr>
      <vt:lpstr>Princip činnosti</vt:lpstr>
      <vt:lpstr>Princip činnosti</vt:lpstr>
      <vt:lpstr>Civilní využití GPS</vt:lpstr>
      <vt:lpstr>Prezentace aplikace PowerPoint</vt:lpstr>
    </vt:vector>
  </TitlesOfParts>
  <Company>Základní škola, Loděnice, okr. Znojmo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GPS</dc:title>
  <dc:creator>Petr Machálek</dc:creator>
  <cp:lastModifiedBy>Petr Machálek</cp:lastModifiedBy>
  <cp:revision>3</cp:revision>
  <dcterms:created xsi:type="dcterms:W3CDTF">2012-04-17T16:44:59Z</dcterms:created>
  <dcterms:modified xsi:type="dcterms:W3CDTF">2012-04-17T17:10:37Z</dcterms:modified>
</cp:coreProperties>
</file>