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E488BC-98A2-40DA-97B3-86DB5621BD9F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E13C23-7AC7-41F1-88C9-497FEEE00EF2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3/39/Hazard_T.svg/500px-Hazard_T.svg.png" TargetMode="External"/><Relationship Id="rId3" Type="http://schemas.openxmlformats.org/officeDocument/2006/relationships/hyperlink" Target="http://upload.wikimedia.org/wikipedia/commons/thumb/8/87/Hazard_C.svg/500px-Hazard_C.svg.png" TargetMode="External"/><Relationship Id="rId7" Type="http://schemas.openxmlformats.org/officeDocument/2006/relationships/hyperlink" Target="http://upload.wikimedia.org/wikipedia/commons/thumb/0/06/Hazard_F.svg/500px-Hazard_F.svg.png" TargetMode="External"/><Relationship Id="rId12" Type="http://schemas.openxmlformats.org/officeDocument/2006/relationships/hyperlink" Target="http://upload.wikimedia.org/wikipedia/commons/thumb/c/ce/Quartz_Br%C3%A9sil.jpg/704px-Quartz_Br%C3%A9sil.jpg" TargetMode="External"/><Relationship Id="rId2" Type="http://schemas.openxmlformats.org/officeDocument/2006/relationships/hyperlink" Target="http://upload.wikimedia.org/wikipedia/commons/5/5d/Oxid_v%C3%A1penat%C3%B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a/a7/Carbon-monoxide-3D-vdW.png/757px-Carbon-monoxide-3D-vdW.png" TargetMode="External"/><Relationship Id="rId11" Type="http://schemas.openxmlformats.org/officeDocument/2006/relationships/hyperlink" Target="http://upload.wikimedia.org/wikipedia/commons/a/a2/Oxid_hlinit%C3%BD.PNG" TargetMode="External"/><Relationship Id="rId5" Type="http://schemas.openxmlformats.org/officeDocument/2006/relationships/hyperlink" Target="http://upload.wikimedia.org/wikipedia/commons/3/35/Carbon_dioxide_structure.png" TargetMode="External"/><Relationship Id="rId10" Type="http://schemas.openxmlformats.org/officeDocument/2006/relationships/hyperlink" Target="http://upload.wikimedia.org/wikipedia/commons/thumb/a/ad/Hazard_O.svg/500px-Hazard_O.svg.png" TargetMode="External"/><Relationship Id="rId4" Type="http://schemas.openxmlformats.org/officeDocument/2006/relationships/hyperlink" Target="http://upload.wikimedia.org/wikipedia/commons/8/88/Oxid_uhli%C4%8Dit%C3%BD.PNG" TargetMode="External"/><Relationship Id="rId9" Type="http://schemas.openxmlformats.org/officeDocument/2006/relationships/hyperlink" Target="http://upload.wikimedia.org/wikipedia/commons/thumb/9/93/Sulfur-dioxide-3D-vdW.png/750px-Sulfur-dioxide-3D-vdW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7406640" cy="1499426"/>
          </a:xfrm>
        </p:spPr>
        <p:txBody>
          <a:bodyPr/>
          <a:lstStyle/>
          <a:p>
            <a:pPr algn="ctr"/>
            <a:r>
              <a:rPr lang="cs-CZ" dirty="0" smtClean="0"/>
              <a:t>Oxidy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 křemičitý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SiO</a:t>
            </a:r>
            <a:r>
              <a:rPr lang="cs-CZ" dirty="0" smtClean="0"/>
              <a:t>₂</a:t>
            </a:r>
          </a:p>
          <a:p>
            <a:r>
              <a:rPr lang="cs-CZ" dirty="0" smtClean="0"/>
              <a:t>pevná chemicky stálá látka</a:t>
            </a:r>
          </a:p>
          <a:p>
            <a:r>
              <a:rPr lang="cs-CZ" dirty="0" smtClean="0"/>
              <a:t>těžko tavitelný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ve stavebnictví (písek do malty)</a:t>
            </a:r>
            <a:br>
              <a:rPr lang="cs-CZ" dirty="0" smtClean="0"/>
            </a:br>
            <a:r>
              <a:rPr lang="cs-CZ" dirty="0" smtClean="0"/>
              <a:t>- ve sklářství</a:t>
            </a:r>
            <a:br>
              <a:rPr lang="cs-CZ" dirty="0" smtClean="0"/>
            </a:br>
            <a:r>
              <a:rPr lang="cs-CZ" dirty="0" smtClean="0"/>
              <a:t>- v hutnictví (žáruvzdorné materiály)</a:t>
            </a:r>
            <a:endParaRPr lang="cs-CZ" dirty="0"/>
          </a:p>
        </p:txBody>
      </p:sp>
      <p:pic>
        <p:nvPicPr>
          <p:cNvPr id="7170" name="Picture 2" descr="Soubor:Quartz Bré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980728"/>
            <a:ext cx="287263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Názvosloví oxidů</a:t>
            </a:r>
            <a:br>
              <a:rPr lang="cs-CZ" dirty="0" smtClean="0"/>
            </a:br>
            <a:r>
              <a:rPr lang="cs-CZ" sz="3600" dirty="0" smtClean="0"/>
              <a:t>Vytvořte názvy nebo vzorce</a:t>
            </a:r>
            <a:endParaRPr lang="cs-CZ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Al</a:t>
            </a:r>
            <a:r>
              <a:rPr lang="cs-CZ" dirty="0" smtClean="0"/>
              <a:t>₂O₃</a:t>
            </a:r>
          </a:p>
          <a:p>
            <a:r>
              <a:rPr lang="cs-CZ" dirty="0" smtClean="0"/>
              <a:t>oxid rtuťnatý</a:t>
            </a:r>
          </a:p>
          <a:p>
            <a:r>
              <a:rPr lang="cs-CZ" dirty="0" err="1" smtClean="0"/>
              <a:t>ZnO</a:t>
            </a:r>
            <a:endParaRPr lang="cs-CZ" dirty="0" smtClean="0"/>
          </a:p>
          <a:p>
            <a:r>
              <a:rPr lang="cs-CZ" dirty="0" smtClean="0"/>
              <a:t>oxid boritý</a:t>
            </a:r>
          </a:p>
          <a:p>
            <a:r>
              <a:rPr lang="cs-CZ" dirty="0" smtClean="0"/>
              <a:t>P₂O₅</a:t>
            </a:r>
          </a:p>
          <a:p>
            <a:r>
              <a:rPr lang="cs-CZ" dirty="0" smtClean="0"/>
              <a:t>oxid chromový</a:t>
            </a:r>
          </a:p>
          <a:p>
            <a:r>
              <a:rPr lang="cs-CZ" dirty="0" smtClean="0"/>
              <a:t>SO₃</a:t>
            </a:r>
          </a:p>
          <a:p>
            <a:r>
              <a:rPr lang="cs-CZ" dirty="0" smtClean="0"/>
              <a:t>oxid chloristý</a:t>
            </a:r>
          </a:p>
          <a:p>
            <a:r>
              <a:rPr lang="cs-CZ" dirty="0" err="1" smtClean="0"/>
              <a:t>OsO</a:t>
            </a:r>
            <a:r>
              <a:rPr lang="cs-CZ" dirty="0" smtClean="0"/>
              <a:t>₄</a:t>
            </a:r>
          </a:p>
          <a:p>
            <a:r>
              <a:rPr lang="cs-CZ" dirty="0" smtClean="0"/>
              <a:t>oxid sodný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oxid hlinitý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HgO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oxid zinečnatý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B₂O₃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oxid fosforečný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CrO</a:t>
            </a:r>
            <a:r>
              <a:rPr lang="cs-CZ" dirty="0" smtClean="0">
                <a:solidFill>
                  <a:srgbClr val="FF0000"/>
                </a:solidFill>
              </a:rPr>
              <a:t>₃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oxid sírový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Cl</a:t>
            </a:r>
            <a:r>
              <a:rPr lang="cs-CZ" dirty="0" smtClean="0">
                <a:solidFill>
                  <a:srgbClr val="FF0000"/>
                </a:solidFill>
              </a:rPr>
              <a:t>₂O₇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oxid osmičelý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Na</a:t>
            </a:r>
            <a:r>
              <a:rPr lang="cs-CZ" dirty="0" smtClean="0">
                <a:solidFill>
                  <a:srgbClr val="FF0000"/>
                </a:solidFill>
              </a:rPr>
              <a:t>₂O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chemické rovnice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 …. + O₂ →… CO</a:t>
            </a:r>
          </a:p>
          <a:p>
            <a:r>
              <a:rPr lang="cs-CZ" dirty="0" smtClean="0"/>
              <a:t>…Al + …O₂ → … ……</a:t>
            </a:r>
          </a:p>
          <a:p>
            <a:r>
              <a:rPr lang="cs-CZ" dirty="0" smtClean="0"/>
              <a:t>…</a:t>
            </a:r>
            <a:r>
              <a:rPr lang="cs-CZ" dirty="0" err="1" smtClean="0"/>
              <a:t>Fe</a:t>
            </a:r>
            <a:r>
              <a:rPr lang="cs-CZ" dirty="0" smtClean="0"/>
              <a:t> +    … …. → …</a:t>
            </a:r>
            <a:r>
              <a:rPr lang="cs-CZ" dirty="0" err="1" smtClean="0"/>
              <a:t>Fe₂O</a:t>
            </a:r>
            <a:r>
              <a:rPr lang="cs-CZ" dirty="0" smtClean="0"/>
              <a:t>₃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Řešení: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 C + O₂ → 2 CO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4 </a:t>
            </a:r>
            <a:r>
              <a:rPr lang="cs-CZ" dirty="0" err="1" smtClean="0">
                <a:solidFill>
                  <a:srgbClr val="FF0000"/>
                </a:solidFill>
              </a:rPr>
              <a:t>Al</a:t>
            </a:r>
            <a:r>
              <a:rPr lang="cs-CZ" dirty="0" smtClean="0">
                <a:solidFill>
                  <a:srgbClr val="FF0000"/>
                </a:solidFill>
              </a:rPr>
              <a:t> + 3 O₂ →2 </a:t>
            </a:r>
            <a:r>
              <a:rPr lang="cs-CZ" dirty="0" err="1" smtClean="0">
                <a:solidFill>
                  <a:srgbClr val="FF0000"/>
                </a:solidFill>
              </a:rPr>
              <a:t>Al</a:t>
            </a:r>
            <a:r>
              <a:rPr lang="cs-CZ" dirty="0" smtClean="0">
                <a:solidFill>
                  <a:srgbClr val="FF0000"/>
                </a:solidFill>
              </a:rPr>
              <a:t>₂O₃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4 </a:t>
            </a:r>
            <a:r>
              <a:rPr lang="cs-CZ" dirty="0" err="1" smtClean="0">
                <a:solidFill>
                  <a:srgbClr val="FF0000"/>
                </a:solidFill>
              </a:rPr>
              <a:t>Fe</a:t>
            </a:r>
            <a:r>
              <a:rPr lang="cs-CZ" dirty="0" smtClean="0">
                <a:solidFill>
                  <a:srgbClr val="FF0000"/>
                </a:solidFill>
              </a:rPr>
              <a:t> + 3 O₂ → 2 </a:t>
            </a:r>
            <a:r>
              <a:rPr lang="cs-CZ" dirty="0" err="1" smtClean="0">
                <a:solidFill>
                  <a:srgbClr val="FF0000"/>
                </a:solidFill>
              </a:rPr>
              <a:t>Fe</a:t>
            </a:r>
            <a:r>
              <a:rPr lang="cs-CZ" dirty="0" smtClean="0">
                <a:solidFill>
                  <a:srgbClr val="FF0000"/>
                </a:solidFill>
              </a:rPr>
              <a:t>₂O₃</a:t>
            </a:r>
          </a:p>
          <a:p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Zapište děj chemickou rovnicí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dýchání dochází k oxidaci cukru glukózy - C₆H₁₂O₆, při níž vzniká oxid uhličitý a voda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Řešení:</a:t>
            </a:r>
          </a:p>
          <a:p>
            <a:pPr>
              <a:buFont typeface="Arial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C₆H₁₂O</a:t>
            </a:r>
            <a:r>
              <a:rPr lang="cs-CZ" dirty="0" smtClean="0">
                <a:solidFill>
                  <a:srgbClr val="FF0000"/>
                </a:solidFill>
              </a:rPr>
              <a:t>₆ + …</a:t>
            </a:r>
            <a:r>
              <a:rPr lang="cs-CZ" dirty="0">
                <a:solidFill>
                  <a:srgbClr val="FF0000"/>
                </a:solidFill>
              </a:rPr>
              <a:t> O</a:t>
            </a:r>
            <a:r>
              <a:rPr lang="cs-CZ" dirty="0" smtClean="0">
                <a:solidFill>
                  <a:srgbClr val="FF0000"/>
                </a:solidFill>
              </a:rPr>
              <a:t>₂ </a:t>
            </a:r>
            <a:r>
              <a:rPr lang="cs-CZ" dirty="0">
                <a:solidFill>
                  <a:srgbClr val="FF0000"/>
                </a:solidFill>
              </a:rPr>
              <a:t>→ </a:t>
            </a:r>
            <a:r>
              <a:rPr lang="cs-CZ" dirty="0" smtClean="0">
                <a:solidFill>
                  <a:srgbClr val="FF0000"/>
                </a:solidFill>
              </a:rPr>
              <a:t>…</a:t>
            </a:r>
            <a:r>
              <a:rPr lang="cs-CZ" dirty="0">
                <a:solidFill>
                  <a:srgbClr val="FF0000"/>
                </a:solidFill>
              </a:rPr>
              <a:t> CO₂ + </a:t>
            </a:r>
            <a:r>
              <a:rPr lang="cs-CZ" dirty="0" smtClean="0">
                <a:solidFill>
                  <a:srgbClr val="FF0000"/>
                </a:solidFill>
              </a:rPr>
              <a:t>…</a:t>
            </a:r>
            <a:r>
              <a:rPr lang="cs-CZ" dirty="0">
                <a:solidFill>
                  <a:srgbClr val="FF0000"/>
                </a:solidFill>
              </a:rPr>
              <a:t> H₂O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C₆H₁₂O₆ + 6 O₂ → 6 CO₂ + 6 H₂O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Shrnutí</a:t>
            </a:r>
            <a:br>
              <a:rPr lang="cs-CZ" dirty="0" smtClean="0"/>
            </a:br>
            <a:r>
              <a:rPr lang="cs-CZ" sz="3600" dirty="0" smtClean="0"/>
              <a:t>Doplňte text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Oxidy jsou ……… sloučeniny ……… a dalšího prvku. Ve všech oxidech mají atomy kyslíku oxidační číslo ……… . Jako pálené vápno se používá oxid ……… . Kyselé deště způsobuje oxid ……… a oxidy ……… . Mezi skleníkové plyny patří oxid ……… . Odrůdy safír a ……… oxidu ……… se používají k výrobě šperků. Oxid ……… se nejvíce využívá ve sklářství. Sycené nápoje obsahují oxid ……… . Oxid ……… je velice jedovatá látka, která může způsobit smrt zadušením.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Oxidy jsou </a:t>
            </a:r>
            <a:r>
              <a:rPr lang="cs-CZ" dirty="0" smtClean="0">
                <a:solidFill>
                  <a:srgbClr val="FF0000"/>
                </a:solidFill>
              </a:rPr>
              <a:t>dvouprvkové</a:t>
            </a:r>
            <a:r>
              <a:rPr lang="cs-CZ" dirty="0" smtClean="0"/>
              <a:t> sloučeniny </a:t>
            </a:r>
            <a:r>
              <a:rPr lang="cs-CZ" dirty="0" smtClean="0">
                <a:solidFill>
                  <a:srgbClr val="FF0000"/>
                </a:solidFill>
              </a:rPr>
              <a:t>kyslíku</a:t>
            </a:r>
            <a:r>
              <a:rPr lang="cs-CZ" dirty="0" smtClean="0"/>
              <a:t> a dalšího prvku. Ve všech oxidech mají atomy kyslíku oxidační číslo </a:t>
            </a:r>
            <a:r>
              <a:rPr lang="cs-CZ" dirty="0" smtClean="0">
                <a:solidFill>
                  <a:srgbClr val="FF0000"/>
                </a:solidFill>
              </a:rPr>
              <a:t>-II</a:t>
            </a:r>
            <a:r>
              <a:rPr lang="cs-CZ" dirty="0" smtClean="0"/>
              <a:t> . Jako pálené vápno se používá oxid </a:t>
            </a:r>
            <a:r>
              <a:rPr lang="cs-CZ" dirty="0" smtClean="0">
                <a:solidFill>
                  <a:srgbClr val="FF0000"/>
                </a:solidFill>
              </a:rPr>
              <a:t>vápenatý</a:t>
            </a:r>
            <a:r>
              <a:rPr lang="cs-CZ" dirty="0" smtClean="0"/>
              <a:t> . Kyselé deště způsobuje oxid </a:t>
            </a:r>
            <a:r>
              <a:rPr lang="cs-CZ" dirty="0" smtClean="0">
                <a:solidFill>
                  <a:srgbClr val="FF0000"/>
                </a:solidFill>
              </a:rPr>
              <a:t>siřičitý</a:t>
            </a:r>
            <a:r>
              <a:rPr lang="cs-CZ" dirty="0" smtClean="0"/>
              <a:t> a oxidy </a:t>
            </a:r>
            <a:r>
              <a:rPr lang="cs-CZ" dirty="0" smtClean="0">
                <a:solidFill>
                  <a:srgbClr val="FF0000"/>
                </a:solidFill>
              </a:rPr>
              <a:t>dusíku</a:t>
            </a:r>
            <a:r>
              <a:rPr lang="cs-CZ" dirty="0" smtClean="0"/>
              <a:t> . Mezi skleníkové plyny patří oxid </a:t>
            </a:r>
            <a:r>
              <a:rPr lang="cs-CZ" dirty="0" smtClean="0">
                <a:solidFill>
                  <a:srgbClr val="FF0000"/>
                </a:solidFill>
              </a:rPr>
              <a:t>uhličitý</a:t>
            </a:r>
            <a:r>
              <a:rPr lang="cs-CZ" dirty="0" smtClean="0"/>
              <a:t> . Odrůdy safír a </a:t>
            </a:r>
            <a:r>
              <a:rPr lang="cs-CZ" dirty="0" smtClean="0">
                <a:solidFill>
                  <a:srgbClr val="FF0000"/>
                </a:solidFill>
              </a:rPr>
              <a:t>rubín</a:t>
            </a:r>
            <a:r>
              <a:rPr lang="cs-CZ" dirty="0" smtClean="0"/>
              <a:t> oxidu </a:t>
            </a:r>
            <a:r>
              <a:rPr lang="cs-CZ" dirty="0" smtClean="0">
                <a:solidFill>
                  <a:srgbClr val="FF0000"/>
                </a:solidFill>
              </a:rPr>
              <a:t>hlinitého</a:t>
            </a:r>
            <a:r>
              <a:rPr lang="cs-CZ" dirty="0" smtClean="0"/>
              <a:t> se používají k výrobě šperků. Oxid </a:t>
            </a:r>
            <a:r>
              <a:rPr lang="cs-CZ" dirty="0" smtClean="0">
                <a:solidFill>
                  <a:srgbClr val="FF0000"/>
                </a:solidFill>
              </a:rPr>
              <a:t>křemičitý</a:t>
            </a:r>
            <a:r>
              <a:rPr lang="cs-CZ" dirty="0" smtClean="0"/>
              <a:t> se nejvíce využívá ve sklářství. Sycené nápoje obsahují oxid </a:t>
            </a:r>
            <a:r>
              <a:rPr lang="cs-CZ" dirty="0" smtClean="0">
                <a:solidFill>
                  <a:srgbClr val="FF0000"/>
                </a:solidFill>
              </a:rPr>
              <a:t>uhličitý</a:t>
            </a:r>
            <a:r>
              <a:rPr lang="cs-CZ" dirty="0" smtClean="0"/>
              <a:t> . Oxid </a:t>
            </a:r>
            <a:r>
              <a:rPr lang="cs-CZ" dirty="0" smtClean="0">
                <a:solidFill>
                  <a:srgbClr val="FF0000"/>
                </a:solidFill>
              </a:rPr>
              <a:t>uhelnatý</a:t>
            </a:r>
            <a:r>
              <a:rPr lang="cs-CZ" dirty="0" smtClean="0"/>
              <a:t> je velice jedovatá látka, která může způsobit smrt zadušením.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upload.wikimedia.org/wikipedia/commons/5/5d/Oxid_v%C3%A1penat%C3%BD.PNG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upload.wikimedia.org/wikipedia/commons/thumb/8/87/Hazard_C.svg/500px-Hazard_C.svg.png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upload.wikimedia.org/wikipedia/commons/8/88/Oxid_uhli%C4%8Dit%C3%BD.PNG</a:t>
            </a:r>
            <a:endParaRPr lang="cs-CZ" dirty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upload.wikimedia.org/wikipedia/commons/3/35/Carbon_dioxide_structure.png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upload.wikimedia.org/wikipedia/commons/thumb/a/a7/Carbon-monoxide-3D-vdW.png/757px-Carbon-monoxide-3D-vdW.png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upload.wikimedia.org/wikipedia/commons/thumb/0/06/Hazard_F.svg/500px-Hazard_F.svg.png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upload.wikimedia.org/wikipedia/commons/thumb/3/39/Hazard_T.svg/500px-Hazard_T.svg.png</a:t>
            </a:r>
            <a:endParaRPr lang="cs-CZ" dirty="0" smtClean="0"/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upload.wikimedia.org/wikipedia/commons/thumb/9/93/Sulfur-dioxide-3D-vdW.png/750px-Sulfur-dioxide-3D-vdW.png</a:t>
            </a:r>
            <a:endParaRPr lang="cs-CZ" dirty="0" smtClean="0"/>
          </a:p>
          <a:p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upload.wikimedia.org/wikipedia/commons/thumb/a/ad/Hazard_O.svg/500px-Hazard_O.svg.png</a:t>
            </a:r>
            <a:endParaRPr lang="cs-CZ" dirty="0" smtClean="0"/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upload.wikimedia.org/wikipedia/commons/a/a2/Oxid_hlinit%C3%BD.PNG</a:t>
            </a:r>
            <a:endParaRPr lang="cs-CZ" dirty="0" smtClean="0"/>
          </a:p>
          <a:p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upload.wikimedia.org/wikipedia/commons/thumb/c/ce/Quartz_Br%C3%A9sil.jpg/704px-Quartz_Br%C3%A9sil.jpg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18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oxidů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starší název = kysličníky</a:t>
            </a:r>
          </a:p>
          <a:p>
            <a:r>
              <a:rPr lang="cs-CZ" dirty="0" smtClean="0"/>
              <a:t>jsou dvouprvkové sloučeniny kyslíku a dalšího prvku</a:t>
            </a:r>
          </a:p>
          <a:p>
            <a:r>
              <a:rPr lang="cs-CZ" dirty="0" smtClean="0"/>
              <a:t>reakce kyslíku s ostatními prvky = </a:t>
            </a:r>
            <a:br>
              <a:rPr lang="cs-CZ" dirty="0" smtClean="0"/>
            </a:br>
            <a:r>
              <a:rPr lang="cs-CZ" dirty="0" smtClean="0"/>
              <a:t>= oxidace</a:t>
            </a:r>
          </a:p>
          <a:p>
            <a:r>
              <a:rPr lang="cs-CZ" dirty="0" smtClean="0"/>
              <a:t>kyslík má v oxidech oxidační číslo -II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7498080" cy="1143000"/>
          </a:xfrm>
        </p:spPr>
        <p:txBody>
          <a:bodyPr/>
          <a:lstStyle/>
          <a:p>
            <a:pPr algn="ctr"/>
            <a:r>
              <a:rPr lang="cs-CZ" dirty="0" smtClean="0"/>
              <a:t>Významné oxidy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bor:Hazard C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02" y="1722957"/>
            <a:ext cx="1562027" cy="15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5/5d/Oxid_v%C3%A1penat%C3%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07" y="14855"/>
            <a:ext cx="4253508" cy="170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 vápenatý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CaO</a:t>
            </a:r>
            <a:endParaRPr lang="cs-CZ" dirty="0" smtClean="0"/>
          </a:p>
          <a:p>
            <a:r>
              <a:rPr lang="cs-CZ" dirty="0" smtClean="0"/>
              <a:t>pálené (nehašené) vápno</a:t>
            </a:r>
          </a:p>
          <a:p>
            <a:r>
              <a:rPr lang="cs-CZ" dirty="0" smtClean="0"/>
              <a:t>bílá žíravá zásaditá látka</a:t>
            </a:r>
          </a:p>
          <a:p>
            <a:r>
              <a:rPr lang="cs-CZ" dirty="0" smtClean="0"/>
              <a:t>vyrábí se tepelným rozkladem vápence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ve stavebnictví (omítky)</a:t>
            </a:r>
            <a:br>
              <a:rPr lang="cs-CZ" dirty="0" smtClean="0"/>
            </a:br>
            <a:r>
              <a:rPr lang="cs-CZ" dirty="0" smtClean="0"/>
              <a:t>- při výrobě skla</a:t>
            </a:r>
            <a:br>
              <a:rPr lang="cs-CZ" dirty="0" smtClean="0"/>
            </a:br>
            <a:r>
              <a:rPr lang="cs-CZ" dirty="0" smtClean="0"/>
              <a:t>- snižuje kyselost vody a půdy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bor:Oxid uhličit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6" y="548680"/>
            <a:ext cx="461354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 uhličitý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CO₂</a:t>
            </a:r>
          </a:p>
          <a:p>
            <a:r>
              <a:rPr lang="cs-CZ" dirty="0" smtClean="0"/>
              <a:t>bezbarvý nedýchatelný plyn bez chuti a zápachu</a:t>
            </a:r>
          </a:p>
          <a:p>
            <a:r>
              <a:rPr lang="cs-CZ" dirty="0" smtClean="0"/>
              <a:t>těžší než vzduch</a:t>
            </a:r>
          </a:p>
          <a:p>
            <a:r>
              <a:rPr lang="cs-CZ" dirty="0" smtClean="0"/>
              <a:t>produkt spalování a dýchání</a:t>
            </a:r>
          </a:p>
          <a:p>
            <a:r>
              <a:rPr lang="cs-CZ" dirty="0" smtClean="0"/>
              <a:t>důležitý pro proces fotosyntézy</a:t>
            </a:r>
          </a:p>
          <a:p>
            <a:r>
              <a:rPr lang="cs-CZ" dirty="0" smtClean="0"/>
              <a:t>patří mezi skleníkové plyny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 chladících zařízeních (suchý led)</a:t>
            </a:r>
            <a:br>
              <a:rPr lang="cs-CZ" dirty="0" smtClean="0"/>
            </a:br>
            <a:r>
              <a:rPr lang="cs-CZ" dirty="0" smtClean="0"/>
              <a:t>- hnací plyn</a:t>
            </a:r>
            <a:br>
              <a:rPr lang="cs-CZ" dirty="0" smtClean="0"/>
            </a:br>
            <a:r>
              <a:rPr lang="cs-CZ" dirty="0" smtClean="0"/>
              <a:t>- náplň sněhových hasicích přístrojů</a:t>
            </a:r>
            <a:br>
              <a:rPr lang="cs-CZ" dirty="0" smtClean="0"/>
            </a:br>
            <a:r>
              <a:rPr lang="cs-CZ" dirty="0" smtClean="0"/>
              <a:t>- součást perlivých nápojů</a:t>
            </a:r>
            <a:endParaRPr lang="cs-CZ" dirty="0"/>
          </a:p>
        </p:txBody>
      </p:sp>
      <p:pic>
        <p:nvPicPr>
          <p:cNvPr id="2050" name="Picture 2" descr="Soubor:Carbon dioxide 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18573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Carbon-monoxide-3D-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71535"/>
            <a:ext cx="3182886" cy="2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 uhelnatý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CO</a:t>
            </a:r>
          </a:p>
          <a:p>
            <a:r>
              <a:rPr lang="cs-CZ" dirty="0" smtClean="0"/>
              <a:t>jedovatý bezbarvý plyn</a:t>
            </a:r>
          </a:p>
          <a:p>
            <a:r>
              <a:rPr lang="cs-CZ" dirty="0" smtClean="0"/>
              <a:t>součást kouřových plynů</a:t>
            </a:r>
          </a:p>
          <a:p>
            <a:r>
              <a:rPr lang="cs-CZ" dirty="0" smtClean="0"/>
              <a:t>je součástí výfukových plynů </a:t>
            </a:r>
            <a:br>
              <a:rPr lang="cs-CZ" dirty="0" smtClean="0"/>
            </a:br>
            <a:r>
              <a:rPr lang="cs-CZ" dirty="0" smtClean="0"/>
              <a:t>a cigaretového kouře</a:t>
            </a:r>
          </a:p>
          <a:p>
            <a:r>
              <a:rPr lang="cs-CZ" dirty="0" smtClean="0"/>
              <a:t>pevně se váže na červené krevní barvivo, čímž znemožňuje přenášení kyslíku (způsobuje zadušení)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důležitá složka plynných paliv (svítiplyn)</a:t>
            </a:r>
          </a:p>
        </p:txBody>
      </p:sp>
      <p:pic>
        <p:nvPicPr>
          <p:cNvPr id="3076" name="Picture 4" descr="Soubor:Hazard F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19166"/>
            <a:ext cx="1378124" cy="13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bor:Hazard T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73" y="2419166"/>
            <a:ext cx="1378124" cy="13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Sulfur-dioxide-3D-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1598"/>
            <a:ext cx="3150350" cy="23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 siřičitý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SO₂</a:t>
            </a:r>
          </a:p>
          <a:p>
            <a:r>
              <a:rPr lang="cs-CZ" dirty="0" smtClean="0"/>
              <a:t>bezbarvý plyn</a:t>
            </a:r>
          </a:p>
          <a:p>
            <a:r>
              <a:rPr lang="cs-CZ" dirty="0" smtClean="0"/>
              <a:t>ostře zapáchající jedovatá látka</a:t>
            </a:r>
          </a:p>
          <a:p>
            <a:r>
              <a:rPr lang="cs-CZ" dirty="0" smtClean="0"/>
              <a:t>dráždí ke kašli</a:t>
            </a:r>
          </a:p>
          <a:p>
            <a:r>
              <a:rPr lang="cs-CZ" dirty="0" smtClean="0"/>
              <a:t>vzniká při hoření síry obsažené v palivech</a:t>
            </a:r>
          </a:p>
          <a:p>
            <a:r>
              <a:rPr lang="cs-CZ" dirty="0" smtClean="0"/>
              <a:t>je příčinou vzniku kyselých dešťů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při výrobě celulózy a papíru</a:t>
            </a:r>
            <a:br>
              <a:rPr lang="cs-CZ" dirty="0" smtClean="0"/>
            </a:br>
            <a:r>
              <a:rPr lang="cs-CZ" dirty="0" smtClean="0"/>
              <a:t>- k bělení vlny, bavlny, slámy</a:t>
            </a:r>
            <a:br>
              <a:rPr lang="cs-CZ" dirty="0" smtClean="0"/>
            </a:br>
            <a:r>
              <a:rPr lang="cs-CZ" dirty="0" smtClean="0"/>
              <a:t>- k desinfekci sudů, úlů, sklepů</a:t>
            </a:r>
            <a:br>
              <a:rPr lang="cs-CZ" dirty="0" smtClean="0"/>
            </a:br>
            <a:r>
              <a:rPr lang="cs-CZ" dirty="0" smtClean="0"/>
              <a:t>- k výrobě kyseliny sírové</a:t>
            </a:r>
          </a:p>
        </p:txBody>
      </p:sp>
      <p:pic>
        <p:nvPicPr>
          <p:cNvPr id="5" name="Picture 6" descr="Soubor:Hazard T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44824"/>
            <a:ext cx="1378124" cy="13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Oxidy dusíku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oxid dusnatý – NO</a:t>
            </a:r>
            <a:br>
              <a:rPr lang="cs-CZ" dirty="0" smtClean="0"/>
            </a:br>
            <a:r>
              <a:rPr lang="cs-CZ" dirty="0" smtClean="0"/>
              <a:t>- bezbarvý plyn</a:t>
            </a:r>
          </a:p>
          <a:p>
            <a:r>
              <a:rPr lang="cs-CZ" dirty="0" smtClean="0"/>
              <a:t>oxid dusičitý – NO₂</a:t>
            </a:r>
            <a:br>
              <a:rPr lang="cs-CZ" dirty="0" smtClean="0"/>
            </a:br>
            <a:r>
              <a:rPr lang="cs-CZ" dirty="0" smtClean="0"/>
              <a:t>- hnědočervený plyn</a:t>
            </a:r>
          </a:p>
          <a:p>
            <a:r>
              <a:rPr lang="cs-CZ" dirty="0" smtClean="0"/>
              <a:t>oba vznikají při některých výrobách</a:t>
            </a:r>
            <a:br>
              <a:rPr lang="cs-CZ" dirty="0" smtClean="0"/>
            </a:br>
            <a:r>
              <a:rPr lang="cs-CZ" dirty="0" smtClean="0"/>
              <a:t>a při činnosti spalovacích motorů</a:t>
            </a:r>
          </a:p>
          <a:p>
            <a:r>
              <a:rPr lang="cs-CZ" dirty="0" smtClean="0"/>
              <a:t>spolu působí při vzniku kyselých dešťů</a:t>
            </a:r>
          </a:p>
          <a:p>
            <a:r>
              <a:rPr lang="cs-CZ" dirty="0" smtClean="0"/>
              <a:t>působí škodlivě na organismy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při výrobě kyseliny dusičné</a:t>
            </a:r>
          </a:p>
        </p:txBody>
      </p:sp>
      <p:pic>
        <p:nvPicPr>
          <p:cNvPr id="4" name="Picture 6" descr="Soubor:Hazard T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71" y="9807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ubor:Hazard C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45" y="9807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oubor:Hazard 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78997"/>
            <a:ext cx="1153859" cy="11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ubor:Hazard 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7" y="2204864"/>
            <a:ext cx="1097867" cy="10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oubor:Hazard T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9543"/>
            <a:ext cx="1093188" cy="10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 hlinitý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Al</a:t>
            </a:r>
            <a:r>
              <a:rPr lang="cs-CZ" dirty="0" smtClean="0"/>
              <a:t>₂O₃</a:t>
            </a:r>
          </a:p>
          <a:p>
            <a:r>
              <a:rPr lang="cs-CZ" dirty="0" smtClean="0"/>
              <a:t>vyrábí se z rudy bauxitu</a:t>
            </a:r>
          </a:p>
          <a:p>
            <a:r>
              <a:rPr lang="cs-CZ" dirty="0" smtClean="0"/>
              <a:t>bílá prášková látka</a:t>
            </a:r>
          </a:p>
          <a:p>
            <a:r>
              <a:rPr lang="cs-CZ" dirty="0" smtClean="0"/>
              <a:t>v přírodě se vyskytuje jako tvrdý nerost korund (odrůdy: smirek, rubín, safír)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porcelánu</a:t>
            </a:r>
            <a:br>
              <a:rPr lang="cs-CZ" dirty="0" smtClean="0"/>
            </a:br>
            <a:r>
              <a:rPr lang="cs-CZ" dirty="0" smtClean="0"/>
              <a:t>- výroba zubních cementů a barev</a:t>
            </a:r>
            <a:br>
              <a:rPr lang="cs-CZ" dirty="0" smtClean="0"/>
            </a:br>
            <a:r>
              <a:rPr lang="cs-CZ" dirty="0" smtClean="0"/>
              <a:t>- výroba hliníku</a:t>
            </a:r>
            <a:br>
              <a:rPr lang="cs-CZ" dirty="0" smtClean="0"/>
            </a:br>
            <a:r>
              <a:rPr lang="cs-CZ" dirty="0" smtClean="0"/>
              <a:t>- výroba šperků (safír, rubín)</a:t>
            </a:r>
            <a:endParaRPr lang="cs-CZ" dirty="0"/>
          </a:p>
        </p:txBody>
      </p:sp>
      <p:pic>
        <p:nvPicPr>
          <p:cNvPr id="6146" name="Picture 2" descr="Soubor:Oxid hlinit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7916"/>
            <a:ext cx="4419536" cy="17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265</TotalTime>
  <Words>542</Words>
  <Application>Microsoft Office PowerPoint</Application>
  <PresentationFormat>Předvádění na obrazovce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Slunovrat</vt:lpstr>
      <vt:lpstr>Oxidy</vt:lpstr>
      <vt:lpstr>Charakteristika oxidů</vt:lpstr>
      <vt:lpstr>Významné oxidy</vt:lpstr>
      <vt:lpstr>Oxid vápenatý</vt:lpstr>
      <vt:lpstr>Oxid uhličitý</vt:lpstr>
      <vt:lpstr>Oxid uhelnatý</vt:lpstr>
      <vt:lpstr>Oxid siřičitý</vt:lpstr>
      <vt:lpstr>Oxidy dusíku</vt:lpstr>
      <vt:lpstr>Oxid hlinitý</vt:lpstr>
      <vt:lpstr>Oxid křemičitý</vt:lpstr>
      <vt:lpstr>Názvosloví oxidů Vytvořte názvy nebo vzorce</vt:lpstr>
      <vt:lpstr>Doplňte chemické rovnice</vt:lpstr>
      <vt:lpstr>Zapište děj chemickou rovnicí</vt:lpstr>
      <vt:lpstr>Shrnutí Doplňte text</vt:lpstr>
      <vt:lpstr>Řešení shrnutí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Oxidy</dc:title>
  <dc:creator>Vlastnik</dc:creator>
  <cp:lastModifiedBy>Svatka</cp:lastModifiedBy>
  <cp:revision>15</cp:revision>
  <dcterms:created xsi:type="dcterms:W3CDTF">2012-09-17T18:41:46Z</dcterms:created>
  <dcterms:modified xsi:type="dcterms:W3CDTF">2013-01-08T14:06:08Z</dcterms:modified>
</cp:coreProperties>
</file>