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AEC7CF-A7C3-4FC5-AF75-12DA9E6ADC5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D1C561B-46EC-42C2-925F-5A2F6B4339DE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antina.hyperlink.cz/spravce2/molekuly/koh.gif" TargetMode="External"/><Relationship Id="rId7" Type="http://schemas.openxmlformats.org/officeDocument/2006/relationships/hyperlink" Target="http://upload.wikimedia.org/wikipedia/commons/thumb/6/6a/Hazard_N.svg/500px-Hazard_N.svg.png" TargetMode="External"/><Relationship Id="rId2" Type="http://schemas.openxmlformats.org/officeDocument/2006/relationships/hyperlink" Target="http://www.komenskeho66.cz/materialy/chemie/WEB-CHEMIE8/obrazky/naoh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8/87/Hazard_C.svg/500px-Hazard_C.svg.png" TargetMode="External"/><Relationship Id="rId5" Type="http://schemas.openxmlformats.org/officeDocument/2006/relationships/hyperlink" Target="http://www.envigroup.cz/data/photobank/fotobanka/pruvodce/symboly/t/extra/2008-08-27-08-53-07-8.jpg" TargetMode="External"/><Relationship Id="rId4" Type="http://schemas.openxmlformats.org/officeDocument/2006/relationships/hyperlink" Target="http://upload.wikimedia.org/wikipedia/commons/thumb/6/6e/Calcium_hydroxide.jpg/250px-Calcium_hydroxide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7406640" cy="1472184"/>
          </a:xfrm>
        </p:spPr>
        <p:txBody>
          <a:bodyPr/>
          <a:lstStyle/>
          <a:p>
            <a:pPr algn="ctr"/>
            <a:r>
              <a:rPr lang="cs-CZ" dirty="0" smtClean="0"/>
              <a:t>Hydroxidy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</a:t>
            </a:r>
            <a:br>
              <a:rPr lang="cs-CZ" dirty="0" smtClean="0"/>
            </a:br>
            <a:r>
              <a:rPr lang="cs-CZ" sz="3600" dirty="0" smtClean="0"/>
              <a:t>Doplňte text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Hydroxidy jsou ……… sloučeniny, které obsahují ……… ……… vázané na ……… ……… . Hydroxidový aniont má oxidační číslo ……… . </a:t>
            </a:r>
            <a:br>
              <a:rPr lang="cs-CZ" sz="2400" dirty="0" smtClean="0"/>
            </a:br>
            <a:r>
              <a:rPr lang="cs-CZ" sz="2400" dirty="0" smtClean="0"/>
              <a:t>K nejvýznamnějším hydroxidům patří hydroxid ………, ………, ……… a ……… . Hydroxidy jsou ……… a jsou dobře ……… ve vodě, kromě hydroxidu ……… . Roztoky hydroxidu sodného a draselného se nazývají ……… . K výrobě malty se používá hydroxid ……… . Hydroxid amonný vzniká reakcí ……… s vodou. Hydroxidy se ve vodě štěpí na ………, proto dobře vedou ……… ……… . </a:t>
            </a:r>
            <a:br>
              <a:rPr lang="cs-CZ" sz="2400" dirty="0" smtClean="0"/>
            </a:br>
            <a:r>
              <a:rPr lang="cs-CZ" sz="2400" dirty="0" smtClean="0"/>
              <a:t>Při potřísnění roztoky hydroxidů ……… zasažená místa ……… ……… ……… a …… ……… ……… 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Hydroxidy jsou </a:t>
            </a:r>
            <a:r>
              <a:rPr lang="cs-CZ" dirty="0" smtClean="0">
                <a:solidFill>
                  <a:srgbClr val="FF0000"/>
                </a:solidFill>
              </a:rPr>
              <a:t>tříprvkové</a:t>
            </a:r>
            <a:r>
              <a:rPr lang="cs-CZ" dirty="0" smtClean="0"/>
              <a:t> sloučeniny, které obsahují </a:t>
            </a:r>
            <a:r>
              <a:rPr lang="cs-CZ" dirty="0" smtClean="0">
                <a:solidFill>
                  <a:srgbClr val="FF0000"/>
                </a:solidFill>
              </a:rPr>
              <a:t>hydroxidové anionty</a:t>
            </a:r>
            <a:r>
              <a:rPr lang="cs-CZ" dirty="0" smtClean="0"/>
              <a:t> vázané na </a:t>
            </a:r>
            <a:r>
              <a:rPr lang="cs-CZ" dirty="0" smtClean="0">
                <a:solidFill>
                  <a:srgbClr val="FF0000"/>
                </a:solidFill>
              </a:rPr>
              <a:t>kationty kovu</a:t>
            </a:r>
            <a:r>
              <a:rPr lang="cs-CZ" dirty="0" smtClean="0"/>
              <a:t>. Hydroxidový aniont má oxidační číslo </a:t>
            </a:r>
            <a:r>
              <a:rPr lang="cs-CZ" dirty="0" smtClean="0">
                <a:solidFill>
                  <a:srgbClr val="FF0000"/>
                </a:solidFill>
              </a:rPr>
              <a:t>-I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K nejvýznamnějším hydroxidům patří hydroxid </a:t>
            </a:r>
            <a:r>
              <a:rPr lang="cs-CZ" dirty="0" smtClean="0">
                <a:solidFill>
                  <a:srgbClr val="FF0000"/>
                </a:solidFill>
              </a:rPr>
              <a:t>draselný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sodný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vápenatý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amonný</a:t>
            </a:r>
            <a:r>
              <a:rPr lang="cs-CZ" dirty="0" smtClean="0"/>
              <a:t>. Hydroxidy jsou </a:t>
            </a:r>
            <a:r>
              <a:rPr lang="cs-CZ" dirty="0" smtClean="0">
                <a:solidFill>
                  <a:srgbClr val="FF0000"/>
                </a:solidFill>
              </a:rPr>
              <a:t>žíraviny</a:t>
            </a:r>
            <a:r>
              <a:rPr lang="cs-CZ" dirty="0" smtClean="0"/>
              <a:t> a jsou dobře </a:t>
            </a:r>
            <a:r>
              <a:rPr lang="cs-CZ" dirty="0" smtClean="0">
                <a:solidFill>
                  <a:srgbClr val="FF0000"/>
                </a:solidFill>
              </a:rPr>
              <a:t>rozpustné</a:t>
            </a:r>
            <a:r>
              <a:rPr lang="cs-CZ" dirty="0" smtClean="0"/>
              <a:t> ve vodě, kromě hydroxidu </a:t>
            </a:r>
            <a:r>
              <a:rPr lang="cs-CZ" dirty="0" smtClean="0">
                <a:solidFill>
                  <a:srgbClr val="FF0000"/>
                </a:solidFill>
              </a:rPr>
              <a:t>vápenatého</a:t>
            </a:r>
            <a:r>
              <a:rPr lang="cs-CZ" dirty="0" smtClean="0"/>
              <a:t>. Roztoky hydroxidu sodného a draselného se nazývají </a:t>
            </a:r>
            <a:r>
              <a:rPr lang="cs-CZ" dirty="0" smtClean="0">
                <a:solidFill>
                  <a:srgbClr val="FF0000"/>
                </a:solidFill>
              </a:rPr>
              <a:t>louhy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K výrobě malty se používá hydroxid </a:t>
            </a:r>
            <a:r>
              <a:rPr lang="cs-CZ" dirty="0" smtClean="0">
                <a:solidFill>
                  <a:srgbClr val="FF0000"/>
                </a:solidFill>
              </a:rPr>
              <a:t>vápenatý</a:t>
            </a:r>
            <a:r>
              <a:rPr lang="cs-CZ" dirty="0" smtClean="0"/>
              <a:t>. Hydroxid amonný vzniká reakcí </a:t>
            </a:r>
            <a:r>
              <a:rPr lang="cs-CZ" dirty="0" smtClean="0">
                <a:solidFill>
                  <a:srgbClr val="FF0000"/>
                </a:solidFill>
              </a:rPr>
              <a:t>amoniaku (čpavku)</a:t>
            </a:r>
            <a:r>
              <a:rPr lang="cs-CZ" dirty="0" smtClean="0"/>
              <a:t> s vodou. Hydroxidy se ve vodě štěpí na </a:t>
            </a:r>
            <a:r>
              <a:rPr lang="cs-CZ" dirty="0" smtClean="0">
                <a:solidFill>
                  <a:srgbClr val="FF0000"/>
                </a:solidFill>
              </a:rPr>
              <a:t>ionty</a:t>
            </a:r>
            <a:r>
              <a:rPr lang="cs-CZ" dirty="0" smtClean="0"/>
              <a:t>, proto dobře vedou </a:t>
            </a:r>
            <a:r>
              <a:rPr lang="cs-CZ" dirty="0" smtClean="0">
                <a:solidFill>
                  <a:srgbClr val="FF0000"/>
                </a:solidFill>
              </a:rPr>
              <a:t>elektrický proud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Při potřísnění roztoky hydroxidů </a:t>
            </a:r>
            <a:r>
              <a:rPr lang="cs-CZ" dirty="0" smtClean="0">
                <a:solidFill>
                  <a:srgbClr val="FF0000"/>
                </a:solidFill>
              </a:rPr>
              <a:t>omýváme</a:t>
            </a:r>
            <a:r>
              <a:rPr lang="cs-CZ" dirty="0" smtClean="0"/>
              <a:t> zasažená místa </a:t>
            </a:r>
            <a:r>
              <a:rPr lang="cs-CZ" dirty="0" smtClean="0">
                <a:solidFill>
                  <a:srgbClr val="FF0000"/>
                </a:solidFill>
              </a:rPr>
              <a:t>proudem studené vody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5% roztokem octa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/>
              </a:rPr>
              <a:t>http://www.komenskeho66.cz/</a:t>
            </a:r>
            <a:r>
              <a:rPr lang="cs-CZ" dirty="0" err="1" smtClean="0">
                <a:hlinkClick r:id="rId2"/>
              </a:rPr>
              <a:t>materialy</a:t>
            </a:r>
            <a:r>
              <a:rPr lang="cs-CZ" dirty="0" smtClean="0">
                <a:hlinkClick r:id="rId2"/>
              </a:rPr>
              <a:t>/chemie/WEB-CHEMIE8/</a:t>
            </a:r>
            <a:r>
              <a:rPr lang="cs-CZ" dirty="0" err="1" smtClean="0">
                <a:hlinkClick r:id="rId2"/>
              </a:rPr>
              <a:t>obrazky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naoh.jpg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http://xantina.hyperlink.cz/spravce2/molekuly/koh.gif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http://upload.wikimedia.org/wikipedia/commons/thumb/6/6e/Calcium_hydroxide.jpg/250px-Calcium_hydroxide.jpg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envigroup.cz</a:t>
            </a:r>
            <a:r>
              <a:rPr lang="cs-CZ" dirty="0" smtClean="0">
                <a:hlinkClick r:id="rId5"/>
              </a:rPr>
              <a:t>/data/</a:t>
            </a:r>
            <a:r>
              <a:rPr lang="cs-CZ" dirty="0" err="1" smtClean="0">
                <a:hlinkClick r:id="rId5"/>
              </a:rPr>
              <a:t>photobank</a:t>
            </a:r>
            <a:r>
              <a:rPr lang="cs-CZ" dirty="0" smtClean="0">
                <a:hlinkClick r:id="rId5"/>
              </a:rPr>
              <a:t>/fotobanka/</a:t>
            </a:r>
            <a:r>
              <a:rPr lang="cs-CZ" dirty="0" err="1" smtClean="0">
                <a:hlinkClick r:id="rId5"/>
              </a:rPr>
              <a:t>pruvodce</a:t>
            </a:r>
            <a:r>
              <a:rPr lang="cs-CZ" dirty="0" smtClean="0">
                <a:hlinkClick r:id="rId5"/>
              </a:rPr>
              <a:t>/symboly/t/extra/2008-08-27-08-53-07-8.jpg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http://upload.wikimedia.org/wikipedia/commons/thumb/8/87/Hazard_C.svg/500px-Hazard_C.svg.png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http://upload.wikimedia.org/wikipedia/commons/thumb/6/6a/Hazard_N.svg/500px-Hazard_N.svg.png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hydroxidů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jsou tříprvkové zásadité sloučeniny</a:t>
            </a:r>
          </a:p>
          <a:p>
            <a:r>
              <a:rPr lang="cs-CZ" dirty="0" smtClean="0"/>
              <a:t>lakmus barví modře</a:t>
            </a:r>
          </a:p>
          <a:p>
            <a:r>
              <a:rPr lang="cs-CZ" dirty="0" smtClean="0"/>
              <a:t>obsahují hydroxidový aniont OH s oxidačním číslem  -I</a:t>
            </a:r>
          </a:p>
          <a:p>
            <a:r>
              <a:rPr lang="cs-CZ" dirty="0" smtClean="0"/>
              <a:t>hydroxidový aniont se váže na kationty kovu</a:t>
            </a:r>
          </a:p>
          <a:p>
            <a:r>
              <a:rPr lang="cs-CZ" dirty="0" smtClean="0"/>
              <a:t>hydroxidy rozpustné ve vodě jsou silné žíraviny</a:t>
            </a:r>
          </a:p>
          <a:p>
            <a:r>
              <a:rPr lang="cs-CZ" dirty="0" smtClean="0"/>
              <a:t>při potřísnění postižené místo omývejte proudem studené vody a roztokem ředěného octa (5%)</a:t>
            </a:r>
          </a:p>
          <a:p>
            <a:r>
              <a:rPr lang="cs-CZ" dirty="0" smtClean="0"/>
              <a:t>ve vodě se štěpí na ionty, proto vedou elektrický proud</a:t>
            </a:r>
            <a:br>
              <a:rPr lang="cs-CZ" dirty="0" smtClean="0"/>
            </a:br>
            <a:r>
              <a:rPr lang="cs-CZ" dirty="0" smtClean="0"/>
              <a:t>                 </a:t>
            </a:r>
            <a:r>
              <a:rPr lang="cs-CZ" dirty="0" err="1" smtClean="0"/>
              <a:t>NaOH</a:t>
            </a:r>
            <a:r>
              <a:rPr lang="cs-CZ" dirty="0" smtClean="0"/>
              <a:t> → </a:t>
            </a:r>
            <a:r>
              <a:rPr lang="cs-CZ" dirty="0" err="1" smtClean="0"/>
              <a:t>Na</a:t>
            </a:r>
            <a:r>
              <a:rPr lang="cs-CZ" dirty="0" smtClean="0"/>
              <a:t>⁺ + OH⁻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Významné hydroxidy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Hydroxid sodný a draselný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608" y="1447800"/>
            <a:ext cx="4993780" cy="455296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NaOH</a:t>
            </a:r>
            <a:r>
              <a:rPr lang="cs-CZ" dirty="0" smtClean="0"/>
              <a:t>, KOH</a:t>
            </a:r>
          </a:p>
          <a:p>
            <a:r>
              <a:rPr lang="cs-CZ" dirty="0" smtClean="0"/>
              <a:t>silné žíraviny = louhy</a:t>
            </a:r>
          </a:p>
          <a:p>
            <a:r>
              <a:rPr lang="cs-CZ" dirty="0" smtClean="0"/>
              <a:t>způsobují hluboké poleptání kůže</a:t>
            </a:r>
          </a:p>
          <a:p>
            <a:r>
              <a:rPr lang="cs-CZ" dirty="0" smtClean="0"/>
              <a:t>leptají sklo</a:t>
            </a:r>
          </a:p>
          <a:p>
            <a:r>
              <a:rPr lang="cs-CZ" dirty="0" smtClean="0"/>
              <a:t>pevné bílé látky rozpustné </a:t>
            </a:r>
            <a:br>
              <a:rPr lang="cs-CZ" dirty="0" smtClean="0"/>
            </a:br>
            <a:r>
              <a:rPr lang="cs-CZ" dirty="0" smtClean="0"/>
              <a:t>ve vodě</a:t>
            </a:r>
          </a:p>
          <a:p>
            <a:r>
              <a:rPr lang="cs-CZ" dirty="0" smtClean="0"/>
              <a:t>pohlcují vlhkost</a:t>
            </a:r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čištění zanesených odpadů</a:t>
            </a:r>
            <a:br>
              <a:rPr lang="cs-CZ" dirty="0" smtClean="0"/>
            </a:br>
            <a:r>
              <a:rPr lang="cs-CZ" dirty="0" smtClean="0"/>
              <a:t>- výroba mýdel a plastů</a:t>
            </a:r>
            <a:br>
              <a:rPr lang="cs-CZ" dirty="0" smtClean="0"/>
            </a:br>
            <a:r>
              <a:rPr lang="cs-CZ" dirty="0" smtClean="0"/>
              <a:t>- odstraňování starých nátěrů</a:t>
            </a:r>
            <a:endParaRPr lang="cs-CZ" dirty="0"/>
          </a:p>
        </p:txBody>
      </p:sp>
      <p:pic>
        <p:nvPicPr>
          <p:cNvPr id="1028" name="Picture 4" descr="http://www.komenskeho66.cz/materialy/chemie/WEB-CHEMIE8/obrazky/nao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71612"/>
            <a:ext cx="3190917" cy="2393188"/>
          </a:xfrm>
          <a:prstGeom prst="rect">
            <a:avLst/>
          </a:prstGeom>
          <a:noFill/>
        </p:spPr>
      </p:pic>
      <p:pic>
        <p:nvPicPr>
          <p:cNvPr id="1030" name="Picture 6" descr="http://xantina.hyperlink.cz/spravce2/molekuly/ko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214818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Hydroxid vápenatý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Ca(OH)₂</a:t>
            </a:r>
          </a:p>
          <a:p>
            <a:r>
              <a:rPr lang="cs-CZ" dirty="0" smtClean="0"/>
              <a:t>hašené vápno</a:t>
            </a:r>
          </a:p>
          <a:p>
            <a:r>
              <a:rPr lang="cs-CZ" dirty="0" smtClean="0"/>
              <a:t>bílá pevná žíravá látka, málo rozpustná ve vodě</a:t>
            </a:r>
          </a:p>
          <a:p>
            <a:r>
              <a:rPr lang="cs-CZ" dirty="0" smtClean="0"/>
              <a:t>směs Ca(OH)₂ a vody = vápenné mléko</a:t>
            </a:r>
          </a:p>
          <a:p>
            <a:r>
              <a:rPr lang="cs-CZ" dirty="0" smtClean="0"/>
              <a:t>zfiltrovaný roztok Ca(OH)₂ = vápenná voda – používá se k důkazu CO₂</a:t>
            </a:r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výroba malty</a:t>
            </a:r>
            <a:br>
              <a:rPr lang="cs-CZ" dirty="0" smtClean="0"/>
            </a:br>
            <a:r>
              <a:rPr lang="cs-CZ" dirty="0" smtClean="0"/>
              <a:t>- výroba cukru a sody</a:t>
            </a:r>
            <a:br>
              <a:rPr lang="cs-CZ" dirty="0" smtClean="0"/>
            </a:br>
            <a:r>
              <a:rPr lang="cs-CZ" dirty="0" smtClean="0"/>
              <a:t>- hnojivo na kyselé půdy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8434" name="Picture 2" descr="http://upload.wikimedia.org/wikipedia/commons/thumb/6/6e/Calcium_hydroxide.jpg/250px-Calcium_hydrox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429132"/>
            <a:ext cx="2643206" cy="2093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Hydroxid amonný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NH₄OH</a:t>
            </a:r>
          </a:p>
          <a:p>
            <a:r>
              <a:rPr lang="cs-CZ" dirty="0" smtClean="0"/>
              <a:t>nestálý, známý pouze ve vodném roztoku</a:t>
            </a:r>
          </a:p>
          <a:p>
            <a:r>
              <a:rPr lang="cs-CZ" dirty="0" smtClean="0"/>
              <a:t>vzniká reakcí amoniaku (čpavku) s vodou</a:t>
            </a:r>
            <a:br>
              <a:rPr lang="cs-CZ" dirty="0" smtClean="0"/>
            </a:br>
            <a:r>
              <a:rPr lang="cs-CZ" dirty="0" smtClean="0"/>
              <a:t>          NH₃ + H₂O → NH₄OH</a:t>
            </a:r>
          </a:p>
          <a:p>
            <a:r>
              <a:rPr lang="cs-CZ" dirty="0" smtClean="0"/>
              <a:t>amoniak:</a:t>
            </a:r>
            <a:br>
              <a:rPr lang="cs-CZ" dirty="0" smtClean="0"/>
            </a:br>
            <a:r>
              <a:rPr lang="cs-CZ" dirty="0" smtClean="0"/>
              <a:t>- je bezbarvý plyn pronikavého zápachu</a:t>
            </a:r>
            <a:br>
              <a:rPr lang="cs-CZ" dirty="0" smtClean="0"/>
            </a:br>
            <a:r>
              <a:rPr lang="cs-CZ" dirty="0" smtClean="0"/>
              <a:t>- je jedovatý, žíravý a nebezpečný pro životní prostředí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chlazení ledových ploch na stadionech</a:t>
            </a:r>
            <a:br>
              <a:rPr lang="cs-CZ" dirty="0" smtClean="0"/>
            </a:br>
            <a:r>
              <a:rPr lang="cs-CZ" dirty="0" smtClean="0"/>
              <a:t>- hnojivo</a:t>
            </a:r>
            <a:br>
              <a:rPr lang="cs-CZ" dirty="0" smtClean="0"/>
            </a:br>
            <a:r>
              <a:rPr lang="cs-CZ" dirty="0" smtClean="0"/>
              <a:t>- výroba kyseliny dusičné</a:t>
            </a:r>
          </a:p>
          <a:p>
            <a:endParaRPr lang="cs-CZ" dirty="0" smtClean="0"/>
          </a:p>
        </p:txBody>
      </p:sp>
      <p:pic>
        <p:nvPicPr>
          <p:cNvPr id="17410" name="Picture 2" descr="http://www.envigroup.cz/data/photobank/fotobanka/pruvodce/symboly/t/extra/2008-08-27-08-53-07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71876"/>
            <a:ext cx="1071570" cy="1071570"/>
          </a:xfrm>
          <a:prstGeom prst="rect">
            <a:avLst/>
          </a:prstGeom>
          <a:noFill/>
        </p:spPr>
      </p:pic>
      <p:pic>
        <p:nvPicPr>
          <p:cNvPr id="17412" name="Picture 4" descr="Soubor:Hazard C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571876"/>
            <a:ext cx="1071570" cy="1071570"/>
          </a:xfrm>
          <a:prstGeom prst="rect">
            <a:avLst/>
          </a:prstGeom>
          <a:noFill/>
        </p:spPr>
      </p:pic>
      <p:pic>
        <p:nvPicPr>
          <p:cNvPr id="17414" name="Picture 6" descr="Soubor:Hazard 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571876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chemické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……… + H₂O → Ca(OH)₂</a:t>
            </a:r>
          </a:p>
          <a:p>
            <a:r>
              <a:rPr lang="cs-CZ" dirty="0" smtClean="0"/>
              <a:t>NH₃ + H₂O → ………</a:t>
            </a:r>
          </a:p>
          <a:p>
            <a:r>
              <a:rPr lang="cs-CZ" dirty="0" smtClean="0"/>
              <a:t>…KOH → K₂O + ………</a:t>
            </a:r>
          </a:p>
          <a:p>
            <a:r>
              <a:rPr lang="cs-CZ" dirty="0" err="1" smtClean="0"/>
              <a:t>CuO</a:t>
            </a:r>
            <a:r>
              <a:rPr lang="cs-CZ" dirty="0" smtClean="0"/>
              <a:t> + H₂O → ………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CaO</a:t>
            </a:r>
            <a:r>
              <a:rPr lang="cs-CZ" dirty="0" smtClean="0">
                <a:solidFill>
                  <a:srgbClr val="FF0000"/>
                </a:solidFill>
              </a:rPr>
              <a:t> + H₂O → Ca(OH)₂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NH₃ + H₂O → NH₄OH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2 KOH → K₂O + H₂O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CuO</a:t>
            </a:r>
            <a:r>
              <a:rPr lang="cs-CZ" dirty="0" smtClean="0">
                <a:solidFill>
                  <a:srgbClr val="FF0000"/>
                </a:solidFill>
              </a:rPr>
              <a:t> + H₂O → </a:t>
            </a:r>
            <a:r>
              <a:rPr lang="cs-CZ" dirty="0" err="1" smtClean="0">
                <a:solidFill>
                  <a:srgbClr val="FF0000"/>
                </a:solidFill>
              </a:rPr>
              <a:t>Cu</a:t>
            </a:r>
            <a:r>
              <a:rPr lang="cs-CZ" dirty="0" smtClean="0">
                <a:solidFill>
                  <a:srgbClr val="FF0000"/>
                </a:solidFill>
              </a:rPr>
              <a:t>(OH)₂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Názvosloví hydroxidů</a:t>
            </a:r>
            <a:br>
              <a:rPr lang="cs-CZ" dirty="0" smtClean="0"/>
            </a:br>
            <a:r>
              <a:rPr lang="cs-CZ" sz="3600" dirty="0" smtClean="0"/>
              <a:t>Vytvořte názvy nebo vzorce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hydroxid hlinitý</a:t>
            </a:r>
          </a:p>
          <a:p>
            <a:r>
              <a:rPr lang="cs-CZ" dirty="0" err="1" smtClean="0"/>
              <a:t>LiOH</a:t>
            </a:r>
            <a:endParaRPr lang="cs-CZ" dirty="0" smtClean="0"/>
          </a:p>
          <a:p>
            <a:r>
              <a:rPr lang="cs-CZ" dirty="0" smtClean="0"/>
              <a:t>hydroxid </a:t>
            </a:r>
            <a:r>
              <a:rPr lang="cs-CZ" dirty="0" err="1" smtClean="0"/>
              <a:t>olovičitý</a:t>
            </a:r>
            <a:endParaRPr lang="cs-CZ" dirty="0" smtClean="0"/>
          </a:p>
          <a:p>
            <a:r>
              <a:rPr lang="cs-CZ" dirty="0" err="1" smtClean="0"/>
              <a:t>Fe</a:t>
            </a:r>
            <a:r>
              <a:rPr lang="cs-CZ" dirty="0" smtClean="0"/>
              <a:t>(OH)₃</a:t>
            </a:r>
          </a:p>
          <a:p>
            <a:r>
              <a:rPr lang="cs-CZ" dirty="0" smtClean="0"/>
              <a:t>hydroxid manganistý</a:t>
            </a:r>
          </a:p>
          <a:p>
            <a:r>
              <a:rPr lang="cs-CZ" dirty="0" err="1" smtClean="0"/>
              <a:t>CuOH</a:t>
            </a:r>
            <a:endParaRPr lang="cs-CZ" dirty="0" smtClean="0"/>
          </a:p>
          <a:p>
            <a:r>
              <a:rPr lang="cs-CZ" dirty="0" smtClean="0"/>
              <a:t>hydroxid rtuťnatý</a:t>
            </a:r>
          </a:p>
          <a:p>
            <a:r>
              <a:rPr lang="cs-CZ" dirty="0" err="1" smtClean="0"/>
              <a:t>Cr</a:t>
            </a:r>
            <a:r>
              <a:rPr lang="cs-CZ" dirty="0" smtClean="0"/>
              <a:t>(OH)₃</a:t>
            </a:r>
          </a:p>
          <a:p>
            <a:r>
              <a:rPr lang="cs-CZ" dirty="0" smtClean="0"/>
              <a:t>hydroxid sodný</a:t>
            </a:r>
          </a:p>
          <a:p>
            <a:r>
              <a:rPr lang="cs-CZ" dirty="0" smtClean="0"/>
              <a:t>Mg(OH)₂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Al</a:t>
            </a:r>
            <a:r>
              <a:rPr lang="cs-CZ" dirty="0" smtClean="0">
                <a:solidFill>
                  <a:srgbClr val="FF0000"/>
                </a:solidFill>
              </a:rPr>
              <a:t>(OH)₃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hydroxid lithný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Pb</a:t>
            </a:r>
            <a:r>
              <a:rPr lang="cs-CZ" dirty="0" smtClean="0">
                <a:solidFill>
                  <a:srgbClr val="FF0000"/>
                </a:solidFill>
              </a:rPr>
              <a:t>(OH)₄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hydroxid železitý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Mn</a:t>
            </a:r>
            <a:r>
              <a:rPr lang="cs-CZ" dirty="0" smtClean="0">
                <a:solidFill>
                  <a:srgbClr val="FF0000"/>
                </a:solidFill>
              </a:rPr>
              <a:t>(OH)₇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hydroxid měďný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Hg</a:t>
            </a:r>
            <a:r>
              <a:rPr lang="cs-CZ" dirty="0" smtClean="0">
                <a:solidFill>
                  <a:srgbClr val="FF0000"/>
                </a:solidFill>
              </a:rPr>
              <a:t>(OH)₂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hydroxid chromitý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NaOH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hydroxid hořečnatý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700" dirty="0" smtClean="0"/>
              <a:t>Zapište děje chemickými rovnicemi</a:t>
            </a:r>
            <a:endParaRPr lang="cs-CZ" sz="37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Hydroxid sodný a draselný se velmi dobře rozpouští ve vodě a při tom se štěpí na kationty kovu a hydroxidové anionty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NaOH</a:t>
            </a:r>
            <a:r>
              <a:rPr lang="cs-CZ" dirty="0" smtClean="0">
                <a:solidFill>
                  <a:srgbClr val="FF0000"/>
                </a:solidFill>
              </a:rPr>
              <a:t> → </a:t>
            </a:r>
            <a:r>
              <a:rPr lang="cs-CZ" dirty="0" err="1" smtClean="0">
                <a:solidFill>
                  <a:srgbClr val="FF0000"/>
                </a:solidFill>
              </a:rPr>
              <a:t>Na</a:t>
            </a:r>
            <a:r>
              <a:rPr lang="cs-CZ" dirty="0" smtClean="0">
                <a:solidFill>
                  <a:srgbClr val="FF0000"/>
                </a:solidFill>
              </a:rPr>
              <a:t>⁺ + OH⁻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KOH → K⁺ + OH⁻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332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Hydroxidy</vt:lpstr>
      <vt:lpstr>Charakteristika hydroxidů</vt:lpstr>
      <vt:lpstr>Významné hydroxidy</vt:lpstr>
      <vt:lpstr>Hydroxid sodný a draselný</vt:lpstr>
      <vt:lpstr>Hydroxid vápenatý</vt:lpstr>
      <vt:lpstr>Hydroxid amonný</vt:lpstr>
      <vt:lpstr>Doplňte chemické rovnice</vt:lpstr>
      <vt:lpstr>Názvosloví hydroxidů Vytvořte názvy nebo vzorce</vt:lpstr>
      <vt:lpstr>Zapište děje chemickými rovnicemi</vt:lpstr>
      <vt:lpstr>Shrnutí Doplňte text</vt:lpstr>
      <vt:lpstr>Řešení shrnutí</vt:lpstr>
      <vt:lpstr>Použité 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Hydroxidy</dc:title>
  <dc:creator>Vlastnik</dc:creator>
  <cp:lastModifiedBy>Svatka</cp:lastModifiedBy>
  <cp:revision>15</cp:revision>
  <dcterms:created xsi:type="dcterms:W3CDTF">2012-09-19T16:37:40Z</dcterms:created>
  <dcterms:modified xsi:type="dcterms:W3CDTF">2013-01-08T17:41:05Z</dcterms:modified>
</cp:coreProperties>
</file>